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Now Bold" charset="1" panose="00000800000000000000"/>
      <p:regular r:id="rId16"/>
    </p:embeddedFont>
    <p:embeddedFont>
      <p:font typeface="Poppins Bold" charset="1" panose="00000800000000000000"/>
      <p:regular r:id="rId17"/>
    </p:embeddedFont>
    <p:embeddedFont>
      <p:font typeface="Now" charset="1" panose="00000500000000000000"/>
      <p:regular r:id="rId18"/>
    </p:embeddedFont>
    <p:embeddedFont>
      <p:font typeface="Now Medium" charset="1" panose="00000600000000000000"/>
      <p:regular r:id="rId19"/>
    </p:embeddedFont>
    <p:embeddedFont>
      <p:font typeface="Times New Roman" charset="1" panose="020206030504050203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jpeg" Type="http://schemas.openxmlformats.org/officeDocument/2006/relationships/image"/><Relationship Id="rId4" Target="../media/image7.png" Type="http://schemas.openxmlformats.org/officeDocument/2006/relationships/image"/><Relationship Id="rId5"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4BBD"/>
        </a:solidFill>
      </p:bgPr>
    </p:bg>
    <p:spTree>
      <p:nvGrpSpPr>
        <p:cNvPr id="1" name=""/>
        <p:cNvGrpSpPr/>
        <p:nvPr/>
      </p:nvGrpSpPr>
      <p:grpSpPr>
        <a:xfrm>
          <a:off x="0" y="0"/>
          <a:ext cx="0" cy="0"/>
          <a:chOff x="0" y="0"/>
          <a:chExt cx="0" cy="0"/>
        </a:xfrm>
      </p:grpSpPr>
      <p:grpSp>
        <p:nvGrpSpPr>
          <p:cNvPr name="Group 2" id="2"/>
          <p:cNvGrpSpPr/>
          <p:nvPr/>
        </p:nvGrpSpPr>
        <p:grpSpPr>
          <a:xfrm rot="0">
            <a:off x="10494502" y="-1173191"/>
            <a:ext cx="2730336" cy="2346382"/>
            <a:chOff x="0" y="0"/>
            <a:chExt cx="812800" cy="698500"/>
          </a:xfrm>
        </p:grpSpPr>
        <p:sp>
          <p:nvSpPr>
            <p:cNvPr name="Freeform 3" id="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42EA2"/>
            </a:solidFill>
          </p:spPr>
        </p:sp>
        <p:sp>
          <p:nvSpPr>
            <p:cNvPr name="TextBox 4" id="4"/>
            <p:cNvSpPr txBox="true"/>
            <p:nvPr/>
          </p:nvSpPr>
          <p:spPr>
            <a:xfrm>
              <a:off x="114300" y="-57150"/>
              <a:ext cx="584200" cy="755650"/>
            </a:xfrm>
            <a:prstGeom prst="rect">
              <a:avLst/>
            </a:prstGeom>
          </p:spPr>
          <p:txBody>
            <a:bodyPr anchor="ctr" rtlCol="false" tIns="50800" lIns="50800" bIns="50800" rIns="50800"/>
            <a:lstStyle/>
            <a:p>
              <a:pPr algn="ctr">
                <a:lnSpc>
                  <a:spcPts val="3024"/>
                </a:lnSpc>
              </a:pPr>
            </a:p>
          </p:txBody>
        </p:sp>
      </p:grpSp>
      <p:sp>
        <p:nvSpPr>
          <p:cNvPr name="Freeform 5" id="5"/>
          <p:cNvSpPr/>
          <p:nvPr/>
        </p:nvSpPr>
        <p:spPr>
          <a:xfrm flipH="false" flipV="false" rot="-5400000">
            <a:off x="9493636" y="2489503"/>
            <a:ext cx="11283867" cy="6304861"/>
          </a:xfrm>
          <a:custGeom>
            <a:avLst/>
            <a:gdLst/>
            <a:ahLst/>
            <a:cxnLst/>
            <a:rect r="r" b="b" t="t" l="l"/>
            <a:pathLst>
              <a:path h="6304861" w="11283867">
                <a:moveTo>
                  <a:pt x="0" y="0"/>
                </a:moveTo>
                <a:lnTo>
                  <a:pt x="11283867" y="0"/>
                </a:lnTo>
                <a:lnTo>
                  <a:pt x="11283867" y="6304861"/>
                </a:lnTo>
                <a:lnTo>
                  <a:pt x="0" y="6304861"/>
                </a:lnTo>
                <a:lnTo>
                  <a:pt x="0" y="0"/>
                </a:lnTo>
                <a:close/>
              </a:path>
            </a:pathLst>
          </a:custGeom>
          <a:blipFill>
            <a:blip r:embed="rId2"/>
            <a:stretch>
              <a:fillRect l="0" t="0" r="0" b="0"/>
            </a:stretch>
          </a:blipFill>
        </p:spPr>
      </p:sp>
      <p:grpSp>
        <p:nvGrpSpPr>
          <p:cNvPr name="Group 6" id="6"/>
          <p:cNvGrpSpPr/>
          <p:nvPr/>
        </p:nvGrpSpPr>
        <p:grpSpPr>
          <a:xfrm rot="0">
            <a:off x="10494502" y="-458029"/>
            <a:ext cx="7948791" cy="6830992"/>
            <a:chOff x="0" y="0"/>
            <a:chExt cx="812800" cy="698500"/>
          </a:xfrm>
        </p:grpSpPr>
        <p:sp>
          <p:nvSpPr>
            <p:cNvPr name="Freeform 7" id="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3"/>
              <a:stretch>
                <a:fillRect l="-15476" t="0" r="-15476" b="0"/>
              </a:stretch>
            </a:blipFill>
            <a:ln w="161925" cap="sq">
              <a:solidFill>
                <a:srgbClr val="042EA2"/>
              </a:solidFill>
              <a:prstDash val="solid"/>
              <a:miter/>
            </a:ln>
          </p:spPr>
        </p:sp>
      </p:grpSp>
      <p:grpSp>
        <p:nvGrpSpPr>
          <p:cNvPr name="Group 8" id="8"/>
          <p:cNvGrpSpPr/>
          <p:nvPr/>
        </p:nvGrpSpPr>
        <p:grpSpPr>
          <a:xfrm rot="0">
            <a:off x="-666605" y="5777755"/>
            <a:ext cx="11819739" cy="988600"/>
            <a:chOff x="0" y="0"/>
            <a:chExt cx="7288399" cy="609600"/>
          </a:xfrm>
        </p:grpSpPr>
        <p:sp>
          <p:nvSpPr>
            <p:cNvPr name="Freeform 9" id="9"/>
            <p:cNvSpPr/>
            <p:nvPr/>
          </p:nvSpPr>
          <p:spPr>
            <a:xfrm flipH="false" flipV="false" rot="0">
              <a:off x="0" y="0"/>
              <a:ext cx="7288399" cy="609600"/>
            </a:xfrm>
            <a:custGeom>
              <a:avLst/>
              <a:gdLst/>
              <a:ahLst/>
              <a:cxnLst/>
              <a:rect r="r" b="b" t="t" l="l"/>
              <a:pathLst>
                <a:path h="609600" w="7288399">
                  <a:moveTo>
                    <a:pt x="203200" y="0"/>
                  </a:moveTo>
                  <a:lnTo>
                    <a:pt x="7288399" y="0"/>
                  </a:lnTo>
                  <a:lnTo>
                    <a:pt x="7085199" y="609600"/>
                  </a:lnTo>
                  <a:lnTo>
                    <a:pt x="0" y="609600"/>
                  </a:lnTo>
                  <a:lnTo>
                    <a:pt x="203200" y="0"/>
                  </a:lnTo>
                  <a:close/>
                </a:path>
              </a:pathLst>
            </a:custGeom>
            <a:solidFill>
              <a:srgbClr val="042EA2"/>
            </a:solidFill>
          </p:spPr>
        </p:sp>
        <p:sp>
          <p:nvSpPr>
            <p:cNvPr name="TextBox 10" id="10"/>
            <p:cNvSpPr txBox="true"/>
            <p:nvPr/>
          </p:nvSpPr>
          <p:spPr>
            <a:xfrm>
              <a:off x="101600" y="-57150"/>
              <a:ext cx="7085199" cy="666750"/>
            </a:xfrm>
            <a:prstGeom prst="rect">
              <a:avLst/>
            </a:prstGeom>
          </p:spPr>
          <p:txBody>
            <a:bodyPr anchor="ctr" rtlCol="false" tIns="50800" lIns="50800" bIns="50800" rIns="50800"/>
            <a:lstStyle/>
            <a:p>
              <a:pPr algn="ctr">
                <a:lnSpc>
                  <a:spcPts val="3024"/>
                </a:lnSpc>
              </a:pPr>
            </a:p>
          </p:txBody>
        </p:sp>
      </p:grpSp>
      <p:sp>
        <p:nvSpPr>
          <p:cNvPr name="TextBox 11" id="11"/>
          <p:cNvSpPr txBox="true"/>
          <p:nvPr/>
        </p:nvSpPr>
        <p:spPr>
          <a:xfrm rot="0">
            <a:off x="1028700" y="5938108"/>
            <a:ext cx="8570194" cy="591693"/>
          </a:xfrm>
          <a:prstGeom prst="rect">
            <a:avLst/>
          </a:prstGeom>
        </p:spPr>
        <p:txBody>
          <a:bodyPr anchor="t" rtlCol="false" tIns="0" lIns="0" bIns="0" rIns="0">
            <a:spAutoFit/>
          </a:bodyPr>
          <a:lstStyle/>
          <a:p>
            <a:pPr algn="l">
              <a:lnSpc>
                <a:spcPts val="4895"/>
              </a:lnSpc>
            </a:pPr>
            <a:r>
              <a:rPr lang="en-US" b="true" sz="3399" spc="441">
                <a:solidFill>
                  <a:srgbClr val="FFFFFF"/>
                </a:solidFill>
                <a:latin typeface="Now Bold"/>
                <a:ea typeface="Now Bold"/>
                <a:cs typeface="Now Bold"/>
                <a:sym typeface="Now Bold"/>
              </a:rPr>
              <a:t>MUHAMAD RASYID ADITYA</a:t>
            </a:r>
          </a:p>
        </p:txBody>
      </p:sp>
      <p:grpSp>
        <p:nvGrpSpPr>
          <p:cNvPr name="Group 12" id="12"/>
          <p:cNvGrpSpPr/>
          <p:nvPr/>
        </p:nvGrpSpPr>
        <p:grpSpPr>
          <a:xfrm rot="0">
            <a:off x="8005391" y="9107805"/>
            <a:ext cx="2730336" cy="2346382"/>
            <a:chOff x="0" y="0"/>
            <a:chExt cx="812800" cy="698500"/>
          </a:xfrm>
        </p:grpSpPr>
        <p:sp>
          <p:nvSpPr>
            <p:cNvPr name="Freeform 13" id="1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42EA2"/>
            </a:solidFill>
          </p:spPr>
        </p:sp>
        <p:sp>
          <p:nvSpPr>
            <p:cNvPr name="TextBox 14" id="14"/>
            <p:cNvSpPr txBox="true"/>
            <p:nvPr/>
          </p:nvSpPr>
          <p:spPr>
            <a:xfrm>
              <a:off x="114300" y="-57150"/>
              <a:ext cx="584200" cy="755650"/>
            </a:xfrm>
            <a:prstGeom prst="rect">
              <a:avLst/>
            </a:prstGeom>
          </p:spPr>
          <p:txBody>
            <a:bodyPr anchor="ctr" rtlCol="false" tIns="50800" lIns="50800" bIns="50800" rIns="50800"/>
            <a:lstStyle/>
            <a:p>
              <a:pPr algn="ctr">
                <a:lnSpc>
                  <a:spcPts val="3024"/>
                </a:lnSpc>
              </a:pPr>
            </a:p>
          </p:txBody>
        </p:sp>
      </p:grpSp>
      <p:grpSp>
        <p:nvGrpSpPr>
          <p:cNvPr name="Group 15" id="15"/>
          <p:cNvGrpSpPr/>
          <p:nvPr/>
        </p:nvGrpSpPr>
        <p:grpSpPr>
          <a:xfrm rot="0">
            <a:off x="9777477" y="5143500"/>
            <a:ext cx="6894720" cy="5925150"/>
            <a:chOff x="0" y="0"/>
            <a:chExt cx="812800" cy="698500"/>
          </a:xfrm>
        </p:grpSpPr>
        <p:sp>
          <p:nvSpPr>
            <p:cNvPr name="Freeform 16" id="1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4"/>
              <a:stretch>
                <a:fillRect l="-26388" t="0" r="-26388" b="0"/>
              </a:stretch>
            </a:blipFill>
            <a:ln w="161925" cap="sq">
              <a:solidFill>
                <a:srgbClr val="042EA2"/>
              </a:solidFill>
              <a:prstDash val="solid"/>
              <a:miter/>
            </a:ln>
          </p:spPr>
        </p:sp>
      </p:grpSp>
      <p:sp>
        <p:nvSpPr>
          <p:cNvPr name="Freeform 17" id="17"/>
          <p:cNvSpPr/>
          <p:nvPr/>
        </p:nvSpPr>
        <p:spPr>
          <a:xfrm flipH="false" flipV="false" rot="0">
            <a:off x="5313797" y="8668686"/>
            <a:ext cx="2445221" cy="597615"/>
          </a:xfrm>
          <a:custGeom>
            <a:avLst/>
            <a:gdLst/>
            <a:ahLst/>
            <a:cxnLst/>
            <a:rect r="r" b="b" t="t" l="l"/>
            <a:pathLst>
              <a:path h="597615" w="2445221">
                <a:moveTo>
                  <a:pt x="0" y="0"/>
                </a:moveTo>
                <a:lnTo>
                  <a:pt x="2445221" y="0"/>
                </a:lnTo>
                <a:lnTo>
                  <a:pt x="2445221" y="597615"/>
                </a:lnTo>
                <a:lnTo>
                  <a:pt x="0" y="597615"/>
                </a:lnTo>
                <a:lnTo>
                  <a:pt x="0" y="0"/>
                </a:lnTo>
                <a:close/>
              </a:path>
            </a:pathLst>
          </a:custGeom>
          <a:blipFill>
            <a:blip r:embed="rId5">
              <a:extLst>
                <a:ext uri="{96DAC541-7B7A-43D3-8B79-37D633B846F1}">
                  <asvg:svgBlip xmlns:asvg="http://schemas.microsoft.com/office/drawing/2016/SVG/main" r:embed="rId6"/>
                </a:ext>
              </a:extLst>
            </a:blip>
            <a:stretch>
              <a:fillRect l="0" t="0" r="0" b="-123923"/>
            </a:stretch>
          </a:blipFill>
        </p:spPr>
      </p:sp>
      <p:grpSp>
        <p:nvGrpSpPr>
          <p:cNvPr name="Group 18" id="18"/>
          <p:cNvGrpSpPr/>
          <p:nvPr/>
        </p:nvGrpSpPr>
        <p:grpSpPr>
          <a:xfrm rot="0">
            <a:off x="9772673" y="3964769"/>
            <a:ext cx="963054" cy="827625"/>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42EA2"/>
            </a:solidFill>
          </p:spPr>
        </p:sp>
        <p:sp>
          <p:nvSpPr>
            <p:cNvPr name="TextBox 20" id="20"/>
            <p:cNvSpPr txBox="true"/>
            <p:nvPr/>
          </p:nvSpPr>
          <p:spPr>
            <a:xfrm>
              <a:off x="114300" y="-57150"/>
              <a:ext cx="584200" cy="755650"/>
            </a:xfrm>
            <a:prstGeom prst="rect">
              <a:avLst/>
            </a:prstGeom>
          </p:spPr>
          <p:txBody>
            <a:bodyPr anchor="ctr" rtlCol="false" tIns="50800" lIns="50800" bIns="50800" rIns="50800"/>
            <a:lstStyle/>
            <a:p>
              <a:pPr algn="ctr">
                <a:lnSpc>
                  <a:spcPts val="3024"/>
                </a:lnSpc>
              </a:pPr>
            </a:p>
          </p:txBody>
        </p:sp>
      </p:grpSp>
      <p:sp>
        <p:nvSpPr>
          <p:cNvPr name="Freeform 21" id="21"/>
          <p:cNvSpPr/>
          <p:nvPr/>
        </p:nvSpPr>
        <p:spPr>
          <a:xfrm flipH="false" flipV="false" rot="0">
            <a:off x="8945712" y="559623"/>
            <a:ext cx="2207423" cy="938155"/>
          </a:xfrm>
          <a:custGeom>
            <a:avLst/>
            <a:gdLst/>
            <a:ahLst/>
            <a:cxnLst/>
            <a:rect r="r" b="b" t="t" l="l"/>
            <a:pathLst>
              <a:path h="938155" w="2207423">
                <a:moveTo>
                  <a:pt x="0" y="0"/>
                </a:moveTo>
                <a:lnTo>
                  <a:pt x="2207423" y="0"/>
                </a:lnTo>
                <a:lnTo>
                  <a:pt x="2207423" y="938154"/>
                </a:lnTo>
                <a:lnTo>
                  <a:pt x="0" y="938154"/>
                </a:lnTo>
                <a:lnTo>
                  <a:pt x="0" y="0"/>
                </a:lnTo>
                <a:close/>
              </a:path>
            </a:pathLst>
          </a:custGeom>
          <a:blipFill>
            <a:blip r:embed="rId7"/>
            <a:stretch>
              <a:fillRect l="0" t="0" r="0" b="0"/>
            </a:stretch>
          </a:blipFill>
        </p:spPr>
      </p:sp>
      <p:sp>
        <p:nvSpPr>
          <p:cNvPr name="Freeform 22" id="22"/>
          <p:cNvSpPr/>
          <p:nvPr/>
        </p:nvSpPr>
        <p:spPr>
          <a:xfrm flipH="false" flipV="false" rot="0">
            <a:off x="5754811" y="657175"/>
            <a:ext cx="3164272" cy="840602"/>
          </a:xfrm>
          <a:custGeom>
            <a:avLst/>
            <a:gdLst/>
            <a:ahLst/>
            <a:cxnLst/>
            <a:rect r="r" b="b" t="t" l="l"/>
            <a:pathLst>
              <a:path h="840602" w="3164272">
                <a:moveTo>
                  <a:pt x="0" y="0"/>
                </a:moveTo>
                <a:lnTo>
                  <a:pt x="3164273" y="0"/>
                </a:lnTo>
                <a:lnTo>
                  <a:pt x="3164273" y="840602"/>
                </a:lnTo>
                <a:lnTo>
                  <a:pt x="0" y="840602"/>
                </a:lnTo>
                <a:lnTo>
                  <a:pt x="0" y="0"/>
                </a:lnTo>
                <a:close/>
              </a:path>
            </a:pathLst>
          </a:custGeom>
          <a:blipFill>
            <a:blip r:embed="rId8"/>
            <a:stretch>
              <a:fillRect l="0" t="-101283" r="0" b="-99860"/>
            </a:stretch>
          </a:blipFill>
        </p:spPr>
      </p:sp>
      <p:sp>
        <p:nvSpPr>
          <p:cNvPr name="TextBox 23" id="23"/>
          <p:cNvSpPr txBox="true"/>
          <p:nvPr/>
        </p:nvSpPr>
        <p:spPr>
          <a:xfrm rot="0">
            <a:off x="1028700" y="2244084"/>
            <a:ext cx="8904696" cy="2623191"/>
          </a:xfrm>
          <a:prstGeom prst="rect">
            <a:avLst/>
          </a:prstGeom>
        </p:spPr>
        <p:txBody>
          <a:bodyPr anchor="t" rtlCol="false" tIns="0" lIns="0" bIns="0" rIns="0">
            <a:spAutoFit/>
          </a:bodyPr>
          <a:lstStyle/>
          <a:p>
            <a:pPr algn="l">
              <a:lnSpc>
                <a:spcPts val="6720"/>
              </a:lnSpc>
            </a:pPr>
            <a:r>
              <a:rPr lang="en-US" b="true" sz="6000" spc="-150">
                <a:solidFill>
                  <a:srgbClr val="FFFFFF"/>
                </a:solidFill>
                <a:latin typeface="Poppins Bold"/>
                <a:ea typeface="Poppins Bold"/>
                <a:cs typeface="Poppins Bold"/>
                <a:sym typeface="Poppins Bold"/>
              </a:rPr>
              <a:t>Prediksi Risiko Gagal Bayar Nasabah Di Home Credit Indonesia</a:t>
            </a:r>
          </a:p>
        </p:txBody>
      </p:sp>
      <p:sp>
        <p:nvSpPr>
          <p:cNvPr name="TextBox 24" id="24"/>
          <p:cNvSpPr txBox="true"/>
          <p:nvPr/>
        </p:nvSpPr>
        <p:spPr>
          <a:xfrm rot="0">
            <a:off x="458423" y="7244125"/>
            <a:ext cx="9591000" cy="927741"/>
          </a:xfrm>
          <a:prstGeom prst="rect">
            <a:avLst/>
          </a:prstGeom>
        </p:spPr>
        <p:txBody>
          <a:bodyPr anchor="t" rtlCol="false" tIns="0" lIns="0" bIns="0" rIns="0">
            <a:spAutoFit/>
          </a:bodyPr>
          <a:lstStyle/>
          <a:p>
            <a:pPr algn="l">
              <a:lnSpc>
                <a:spcPts val="6720"/>
              </a:lnSpc>
            </a:pPr>
            <a:r>
              <a:rPr lang="en-US" b="true" sz="6000" spc="-150">
                <a:solidFill>
                  <a:srgbClr val="FFFFFF"/>
                </a:solidFill>
                <a:latin typeface="Poppins Bold"/>
                <a:ea typeface="Poppins Bold"/>
                <a:cs typeface="Poppins Bold"/>
                <a:sym typeface="Poppins Bold"/>
              </a:rPr>
              <a:t>Project Virtual Internship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4BBD"/>
        </a:solidFill>
      </p:bgPr>
    </p:bg>
    <p:spTree>
      <p:nvGrpSpPr>
        <p:cNvPr id="1" name=""/>
        <p:cNvGrpSpPr/>
        <p:nvPr/>
      </p:nvGrpSpPr>
      <p:grpSpPr>
        <a:xfrm>
          <a:off x="0" y="0"/>
          <a:ext cx="0" cy="0"/>
          <a:chOff x="0" y="0"/>
          <a:chExt cx="0" cy="0"/>
        </a:xfrm>
      </p:grpSpPr>
      <p:sp>
        <p:nvSpPr>
          <p:cNvPr name="TextBox 2" id="2"/>
          <p:cNvSpPr txBox="true"/>
          <p:nvPr/>
        </p:nvSpPr>
        <p:spPr>
          <a:xfrm rot="0">
            <a:off x="1660780" y="3372328"/>
            <a:ext cx="7057093" cy="1050163"/>
          </a:xfrm>
          <a:prstGeom prst="rect">
            <a:avLst/>
          </a:prstGeom>
        </p:spPr>
        <p:txBody>
          <a:bodyPr anchor="t" rtlCol="false" tIns="0" lIns="0" bIns="0" rIns="0">
            <a:spAutoFit/>
          </a:bodyPr>
          <a:lstStyle/>
          <a:p>
            <a:pPr algn="l">
              <a:lnSpc>
                <a:spcPts val="7616"/>
              </a:lnSpc>
            </a:pPr>
            <a:r>
              <a:rPr lang="en-US" b="true" sz="6800" spc="-170">
                <a:solidFill>
                  <a:srgbClr val="FFFFFF"/>
                </a:solidFill>
                <a:latin typeface="Poppins Bold"/>
                <a:ea typeface="Poppins Bold"/>
                <a:cs typeface="Poppins Bold"/>
                <a:sym typeface="Poppins Bold"/>
              </a:rPr>
              <a:t>Thank You</a:t>
            </a:r>
          </a:p>
        </p:txBody>
      </p:sp>
      <p:sp>
        <p:nvSpPr>
          <p:cNvPr name="Freeform 3" id="3"/>
          <p:cNvSpPr/>
          <p:nvPr/>
        </p:nvSpPr>
        <p:spPr>
          <a:xfrm flipH="false" flipV="false" rot="-5400000">
            <a:off x="8415032" y="1806435"/>
            <a:ext cx="12667801" cy="7078134"/>
          </a:xfrm>
          <a:custGeom>
            <a:avLst/>
            <a:gdLst/>
            <a:ahLst/>
            <a:cxnLst/>
            <a:rect r="r" b="b" t="t" l="l"/>
            <a:pathLst>
              <a:path h="7078134" w="12667801">
                <a:moveTo>
                  <a:pt x="0" y="0"/>
                </a:moveTo>
                <a:lnTo>
                  <a:pt x="12667802" y="0"/>
                </a:lnTo>
                <a:lnTo>
                  <a:pt x="12667802" y="7078134"/>
                </a:lnTo>
                <a:lnTo>
                  <a:pt x="0" y="7078134"/>
                </a:lnTo>
                <a:lnTo>
                  <a:pt x="0" y="0"/>
                </a:lnTo>
                <a:close/>
              </a:path>
            </a:pathLst>
          </a:custGeom>
          <a:blipFill>
            <a:blip r:embed="rId2"/>
            <a:stretch>
              <a:fillRect l="0" t="0" r="0" b="0"/>
            </a:stretch>
          </a:blipFill>
        </p:spPr>
      </p:sp>
      <p:grpSp>
        <p:nvGrpSpPr>
          <p:cNvPr name="Group 4" id="4"/>
          <p:cNvGrpSpPr/>
          <p:nvPr/>
        </p:nvGrpSpPr>
        <p:grpSpPr>
          <a:xfrm rot="0">
            <a:off x="8985373" y="-161122"/>
            <a:ext cx="9117319" cy="10609244"/>
            <a:chOff x="0" y="0"/>
            <a:chExt cx="698500" cy="812800"/>
          </a:xfrm>
        </p:grpSpPr>
        <p:sp>
          <p:nvSpPr>
            <p:cNvPr name="Freeform 5" id="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3"/>
              <a:stretch>
                <a:fillRect l="-37327" t="0" r="-37327" b="0"/>
              </a:stretch>
            </a:blipFill>
            <a:ln w="161925" cap="sq">
              <a:solidFill>
                <a:srgbClr val="042EA2"/>
              </a:solidFill>
              <a:prstDash val="solid"/>
              <a:miter/>
            </a:ln>
          </p:spPr>
        </p:sp>
      </p:grpSp>
      <p:grpSp>
        <p:nvGrpSpPr>
          <p:cNvPr name="Group 6" id="6"/>
          <p:cNvGrpSpPr/>
          <p:nvPr/>
        </p:nvGrpSpPr>
        <p:grpSpPr>
          <a:xfrm rot="0">
            <a:off x="8561010" y="7877691"/>
            <a:ext cx="3660203" cy="4259145"/>
            <a:chOff x="0" y="0"/>
            <a:chExt cx="698500" cy="812800"/>
          </a:xfrm>
        </p:grpSpPr>
        <p:sp>
          <p:nvSpPr>
            <p:cNvPr name="Freeform 7" id="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42EA2"/>
            </a:solidFill>
          </p:spPr>
        </p:sp>
        <p:sp>
          <p:nvSpPr>
            <p:cNvPr name="TextBox 8" id="8"/>
            <p:cNvSpPr txBox="true"/>
            <p:nvPr/>
          </p:nvSpPr>
          <p:spPr>
            <a:xfrm>
              <a:off x="0" y="82550"/>
              <a:ext cx="698500" cy="590550"/>
            </a:xfrm>
            <a:prstGeom prst="rect">
              <a:avLst/>
            </a:prstGeom>
          </p:spPr>
          <p:txBody>
            <a:bodyPr anchor="ctr" rtlCol="false" tIns="50800" lIns="50800" bIns="50800" rIns="50800"/>
            <a:lstStyle/>
            <a:p>
              <a:pPr algn="ctr">
                <a:lnSpc>
                  <a:spcPts val="3024"/>
                </a:lnSpc>
              </a:pPr>
            </a:p>
          </p:txBody>
        </p:sp>
      </p:grpSp>
      <p:sp>
        <p:nvSpPr>
          <p:cNvPr name="Freeform 9" id="9"/>
          <p:cNvSpPr/>
          <p:nvPr/>
        </p:nvSpPr>
        <p:spPr>
          <a:xfrm flipH="false" flipV="false" rot="0">
            <a:off x="3607190" y="1028700"/>
            <a:ext cx="3164272" cy="868556"/>
          </a:xfrm>
          <a:custGeom>
            <a:avLst/>
            <a:gdLst/>
            <a:ahLst/>
            <a:cxnLst/>
            <a:rect r="r" b="b" t="t" l="l"/>
            <a:pathLst>
              <a:path h="868556" w="3164272">
                <a:moveTo>
                  <a:pt x="0" y="0"/>
                </a:moveTo>
                <a:lnTo>
                  <a:pt x="3164273" y="0"/>
                </a:lnTo>
                <a:lnTo>
                  <a:pt x="3164273" y="868556"/>
                </a:lnTo>
                <a:lnTo>
                  <a:pt x="0" y="868556"/>
                </a:lnTo>
                <a:lnTo>
                  <a:pt x="0" y="0"/>
                </a:lnTo>
                <a:close/>
              </a:path>
            </a:pathLst>
          </a:custGeom>
          <a:blipFill>
            <a:blip r:embed="rId4"/>
            <a:stretch>
              <a:fillRect l="0" t="-98023" r="0" b="-93427"/>
            </a:stretch>
          </a:blipFill>
        </p:spPr>
      </p:sp>
      <p:sp>
        <p:nvSpPr>
          <p:cNvPr name="Freeform 10" id="10"/>
          <p:cNvSpPr/>
          <p:nvPr/>
        </p:nvSpPr>
        <p:spPr>
          <a:xfrm flipH="false" flipV="false" rot="0">
            <a:off x="1399767" y="1028700"/>
            <a:ext cx="2207423" cy="938155"/>
          </a:xfrm>
          <a:custGeom>
            <a:avLst/>
            <a:gdLst/>
            <a:ahLst/>
            <a:cxnLst/>
            <a:rect r="r" b="b" t="t" l="l"/>
            <a:pathLst>
              <a:path h="938155" w="2207423">
                <a:moveTo>
                  <a:pt x="0" y="0"/>
                </a:moveTo>
                <a:lnTo>
                  <a:pt x="2207423" y="0"/>
                </a:lnTo>
                <a:lnTo>
                  <a:pt x="2207423" y="938155"/>
                </a:lnTo>
                <a:lnTo>
                  <a:pt x="0" y="938155"/>
                </a:lnTo>
                <a:lnTo>
                  <a:pt x="0" y="0"/>
                </a:lnTo>
                <a:close/>
              </a:path>
            </a:pathLst>
          </a:custGeom>
          <a:blipFill>
            <a:blip r:embed="rId5"/>
            <a:stretch>
              <a:fillRect l="0" t="0" r="0" b="0"/>
            </a:stretch>
          </a:blipFill>
        </p:spPr>
      </p:sp>
      <p:sp>
        <p:nvSpPr>
          <p:cNvPr name="TextBox 11" id="11"/>
          <p:cNvSpPr txBox="true"/>
          <p:nvPr/>
        </p:nvSpPr>
        <p:spPr>
          <a:xfrm rot="0">
            <a:off x="1399767" y="5916614"/>
            <a:ext cx="7057093" cy="1706880"/>
          </a:xfrm>
          <a:prstGeom prst="rect">
            <a:avLst/>
          </a:prstGeom>
        </p:spPr>
        <p:txBody>
          <a:bodyPr anchor="t" rtlCol="false" tIns="0" lIns="0" bIns="0" rIns="0">
            <a:spAutoFit/>
          </a:bodyPr>
          <a:lstStyle/>
          <a:p>
            <a:pPr algn="l">
              <a:lnSpc>
                <a:spcPts val="3360"/>
              </a:lnSpc>
            </a:pPr>
            <a:r>
              <a:rPr lang="en-US" b="true" sz="3000" spc="-75">
                <a:solidFill>
                  <a:srgbClr val="FFFFFF"/>
                </a:solidFill>
                <a:latin typeface="Poppins Bold"/>
                <a:ea typeface="Poppins Bold"/>
                <a:cs typeface="Poppins Bold"/>
                <a:sym typeface="Poppins Bold"/>
              </a:rPr>
              <a:t>GITHUB : https://github.com/rsydadtya/Final-Task-Data-Scientist-HOME-CREDIT_Muhamad-Rasyid-Aditya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4BBD"/>
        </a:solidFill>
      </p:bgPr>
    </p:bg>
    <p:spTree>
      <p:nvGrpSpPr>
        <p:cNvPr id="1" name=""/>
        <p:cNvGrpSpPr/>
        <p:nvPr/>
      </p:nvGrpSpPr>
      <p:grpSpPr>
        <a:xfrm>
          <a:off x="0" y="0"/>
          <a:ext cx="0" cy="0"/>
          <a:chOff x="0" y="0"/>
          <a:chExt cx="0" cy="0"/>
        </a:xfrm>
      </p:grpSpPr>
      <p:grpSp>
        <p:nvGrpSpPr>
          <p:cNvPr name="Group 2" id="2"/>
          <p:cNvGrpSpPr/>
          <p:nvPr/>
        </p:nvGrpSpPr>
        <p:grpSpPr>
          <a:xfrm rot="0">
            <a:off x="5644604" y="6309210"/>
            <a:ext cx="3178015" cy="3698054"/>
            <a:chOff x="0" y="0"/>
            <a:chExt cx="698500" cy="812800"/>
          </a:xfrm>
        </p:grpSpPr>
        <p:sp>
          <p:nvSpPr>
            <p:cNvPr name="Freeform 3" id="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42EA2"/>
            </a:solidFill>
          </p:spPr>
        </p:sp>
        <p:sp>
          <p:nvSpPr>
            <p:cNvPr name="TextBox 4" id="4"/>
            <p:cNvSpPr txBox="true"/>
            <p:nvPr/>
          </p:nvSpPr>
          <p:spPr>
            <a:xfrm>
              <a:off x="0" y="82550"/>
              <a:ext cx="698500" cy="590550"/>
            </a:xfrm>
            <a:prstGeom prst="rect">
              <a:avLst/>
            </a:prstGeom>
          </p:spPr>
          <p:txBody>
            <a:bodyPr anchor="ctr" rtlCol="false" tIns="50800" lIns="50800" bIns="50800" rIns="50800"/>
            <a:lstStyle/>
            <a:p>
              <a:pPr algn="ctr">
                <a:lnSpc>
                  <a:spcPts val="3024"/>
                </a:lnSpc>
              </a:pPr>
            </a:p>
          </p:txBody>
        </p:sp>
      </p:grpSp>
      <p:grpSp>
        <p:nvGrpSpPr>
          <p:cNvPr name="Group 5" id="5"/>
          <p:cNvGrpSpPr/>
          <p:nvPr/>
        </p:nvGrpSpPr>
        <p:grpSpPr>
          <a:xfrm rot="0">
            <a:off x="5952997" y="661431"/>
            <a:ext cx="1895233" cy="2205362"/>
            <a:chOff x="0" y="0"/>
            <a:chExt cx="698500" cy="812800"/>
          </a:xfrm>
        </p:grpSpPr>
        <p:sp>
          <p:nvSpPr>
            <p:cNvPr name="Freeform 6" id="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42EA2"/>
            </a:solidFill>
          </p:spPr>
        </p:sp>
        <p:sp>
          <p:nvSpPr>
            <p:cNvPr name="TextBox 7" id="7"/>
            <p:cNvSpPr txBox="true"/>
            <p:nvPr/>
          </p:nvSpPr>
          <p:spPr>
            <a:xfrm>
              <a:off x="0" y="82550"/>
              <a:ext cx="698500" cy="590550"/>
            </a:xfrm>
            <a:prstGeom prst="rect">
              <a:avLst/>
            </a:prstGeom>
          </p:spPr>
          <p:txBody>
            <a:bodyPr anchor="ctr" rtlCol="false" tIns="50800" lIns="50800" bIns="50800" rIns="50800"/>
            <a:lstStyle/>
            <a:p>
              <a:pPr algn="ctr">
                <a:lnSpc>
                  <a:spcPts val="3024"/>
                </a:lnSpc>
              </a:pPr>
            </a:p>
          </p:txBody>
        </p:sp>
      </p:grpSp>
      <p:sp>
        <p:nvSpPr>
          <p:cNvPr name="Freeform 8" id="8"/>
          <p:cNvSpPr/>
          <p:nvPr/>
        </p:nvSpPr>
        <p:spPr>
          <a:xfrm flipH="true" flipV="true" rot="-5400000">
            <a:off x="-2841367" y="2489503"/>
            <a:ext cx="11283867" cy="6304861"/>
          </a:xfrm>
          <a:custGeom>
            <a:avLst/>
            <a:gdLst/>
            <a:ahLst/>
            <a:cxnLst/>
            <a:rect r="r" b="b" t="t" l="l"/>
            <a:pathLst>
              <a:path h="6304861" w="11283867">
                <a:moveTo>
                  <a:pt x="11283867" y="6304861"/>
                </a:moveTo>
                <a:lnTo>
                  <a:pt x="0" y="6304861"/>
                </a:lnTo>
                <a:lnTo>
                  <a:pt x="0" y="0"/>
                </a:lnTo>
                <a:lnTo>
                  <a:pt x="11283867" y="0"/>
                </a:lnTo>
                <a:lnTo>
                  <a:pt x="11283867" y="6304861"/>
                </a:lnTo>
                <a:close/>
              </a:path>
            </a:pathLst>
          </a:custGeom>
          <a:blipFill>
            <a:blip r:embed="rId2"/>
            <a:stretch>
              <a:fillRect l="0" t="0" r="0" b="0"/>
            </a:stretch>
          </a:blipFill>
        </p:spPr>
      </p:sp>
      <p:grpSp>
        <p:nvGrpSpPr>
          <p:cNvPr name="Group 9" id="9"/>
          <p:cNvGrpSpPr/>
          <p:nvPr/>
        </p:nvGrpSpPr>
        <p:grpSpPr>
          <a:xfrm rot="0">
            <a:off x="1028700" y="1028700"/>
            <a:ext cx="7072312" cy="8229600"/>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3"/>
              <a:stretch>
                <a:fillRect l="-31089" t="0" r="-31089" b="0"/>
              </a:stretch>
            </a:blipFill>
            <a:ln w="161925" cap="sq">
              <a:solidFill>
                <a:srgbClr val="042EA2"/>
              </a:solidFill>
              <a:prstDash val="solid"/>
              <a:miter/>
            </a:ln>
          </p:spPr>
        </p:sp>
      </p:grpSp>
      <p:sp>
        <p:nvSpPr>
          <p:cNvPr name="Freeform 11" id="11"/>
          <p:cNvSpPr/>
          <p:nvPr/>
        </p:nvSpPr>
        <p:spPr>
          <a:xfrm flipH="false" flipV="false" rot="0">
            <a:off x="14607737" y="8660685"/>
            <a:ext cx="2445221" cy="597615"/>
          </a:xfrm>
          <a:custGeom>
            <a:avLst/>
            <a:gdLst/>
            <a:ahLst/>
            <a:cxnLst/>
            <a:rect r="r" b="b" t="t" l="l"/>
            <a:pathLst>
              <a:path h="597615" w="2445221">
                <a:moveTo>
                  <a:pt x="0" y="0"/>
                </a:moveTo>
                <a:lnTo>
                  <a:pt x="2445221" y="0"/>
                </a:lnTo>
                <a:lnTo>
                  <a:pt x="2445221" y="597615"/>
                </a:lnTo>
                <a:lnTo>
                  <a:pt x="0" y="597615"/>
                </a:lnTo>
                <a:lnTo>
                  <a:pt x="0" y="0"/>
                </a:lnTo>
                <a:close/>
              </a:path>
            </a:pathLst>
          </a:custGeom>
          <a:blipFill>
            <a:blip r:embed="rId4">
              <a:extLst>
                <a:ext uri="{96DAC541-7B7A-43D3-8B79-37D633B846F1}">
                  <asvg:svgBlip xmlns:asvg="http://schemas.microsoft.com/office/drawing/2016/SVG/main" r:embed="rId5"/>
                </a:ext>
              </a:extLst>
            </a:blip>
            <a:stretch>
              <a:fillRect l="0" t="0" r="0" b="-123923"/>
            </a:stretch>
          </a:blipFill>
        </p:spPr>
      </p:sp>
      <p:grpSp>
        <p:nvGrpSpPr>
          <p:cNvPr name="Group 12" id="12"/>
          <p:cNvGrpSpPr/>
          <p:nvPr/>
        </p:nvGrpSpPr>
        <p:grpSpPr>
          <a:xfrm rot="0">
            <a:off x="1491196" y="6996003"/>
            <a:ext cx="1944162" cy="2262297"/>
            <a:chOff x="0" y="0"/>
            <a:chExt cx="698500" cy="812800"/>
          </a:xfrm>
        </p:grpSpPr>
        <p:sp>
          <p:nvSpPr>
            <p:cNvPr name="Freeform 13" id="1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42EA2"/>
            </a:solidFill>
          </p:spPr>
        </p:sp>
        <p:sp>
          <p:nvSpPr>
            <p:cNvPr name="TextBox 14" id="14"/>
            <p:cNvSpPr txBox="true"/>
            <p:nvPr/>
          </p:nvSpPr>
          <p:spPr>
            <a:xfrm>
              <a:off x="0" y="82550"/>
              <a:ext cx="698500" cy="590550"/>
            </a:xfrm>
            <a:prstGeom prst="rect">
              <a:avLst/>
            </a:prstGeom>
          </p:spPr>
          <p:txBody>
            <a:bodyPr anchor="ctr" rtlCol="false" tIns="50800" lIns="50800" bIns="50800" rIns="50800"/>
            <a:lstStyle/>
            <a:p>
              <a:pPr algn="ctr">
                <a:lnSpc>
                  <a:spcPts val="3024"/>
                </a:lnSpc>
              </a:pPr>
            </a:p>
          </p:txBody>
        </p:sp>
      </p:grpSp>
      <p:sp>
        <p:nvSpPr>
          <p:cNvPr name="TextBox 15" id="15"/>
          <p:cNvSpPr txBox="true"/>
          <p:nvPr/>
        </p:nvSpPr>
        <p:spPr>
          <a:xfrm rot="0">
            <a:off x="8822619" y="2494026"/>
            <a:ext cx="8725791" cy="5241798"/>
          </a:xfrm>
          <a:prstGeom prst="rect">
            <a:avLst/>
          </a:prstGeom>
        </p:spPr>
        <p:txBody>
          <a:bodyPr anchor="t" rtlCol="false" tIns="0" lIns="0" bIns="0" rIns="0">
            <a:spAutoFit/>
          </a:bodyPr>
          <a:lstStyle/>
          <a:p>
            <a:pPr algn="just">
              <a:lnSpc>
                <a:spcPts val="3455"/>
              </a:lnSpc>
            </a:pPr>
            <a:r>
              <a:rPr lang="en-US" sz="2399" spc="47">
                <a:solidFill>
                  <a:srgbClr val="FFFFFF"/>
                </a:solidFill>
                <a:latin typeface="Now"/>
                <a:ea typeface="Now"/>
                <a:cs typeface="Now"/>
                <a:sym typeface="Now"/>
              </a:rPr>
              <a:t>Pe</a:t>
            </a:r>
            <a:r>
              <a:rPr lang="en-US" sz="2399" spc="47">
                <a:solidFill>
                  <a:srgbClr val="FFFFFF"/>
                </a:solidFill>
                <a:latin typeface="Now"/>
                <a:ea typeface="Now"/>
                <a:cs typeface="Now"/>
                <a:sym typeface="Now"/>
              </a:rPr>
              <a:t>rusahaan pembiayaan seperti Home Credit menghadapi tantangan dalam menilai risiko calon nasabah. Tidak semua peminjam mampu membayar cicilan tepat waktu, sehingga diperlukan sistem yang dapat membantu memprediksi kemungkinan kegagalan pembayaran (credit default).</a:t>
            </a:r>
          </a:p>
          <a:p>
            <a:pPr algn="just">
              <a:lnSpc>
                <a:spcPts val="3455"/>
              </a:lnSpc>
            </a:pPr>
            <a:r>
              <a:rPr lang="en-US" sz="2399" spc="47">
                <a:solidFill>
                  <a:srgbClr val="FFFFFF"/>
                </a:solidFill>
                <a:latin typeface="Now"/>
                <a:ea typeface="Now"/>
                <a:cs typeface="Now"/>
                <a:sym typeface="Now"/>
              </a:rPr>
              <a:t> Dengan memanfaatkan data historis nasabah serta teknik machine learning, perusahaan dapat membuat model prediktif untuk mengidentifikasi calon peminjam berisiko tinggi lebih dini. Model ini dapat meningkatkan efektivitas penyaluran kredit dan mengurangi potensi kerugian finansial.</a:t>
            </a:r>
          </a:p>
        </p:txBody>
      </p:sp>
      <p:sp>
        <p:nvSpPr>
          <p:cNvPr name="TextBox 16" id="16"/>
          <p:cNvSpPr txBox="true"/>
          <p:nvPr/>
        </p:nvSpPr>
        <p:spPr>
          <a:xfrm rot="0">
            <a:off x="8822619" y="1243789"/>
            <a:ext cx="7007729" cy="927735"/>
          </a:xfrm>
          <a:prstGeom prst="rect">
            <a:avLst/>
          </a:prstGeom>
        </p:spPr>
        <p:txBody>
          <a:bodyPr anchor="t" rtlCol="false" tIns="0" lIns="0" bIns="0" rIns="0">
            <a:spAutoFit/>
          </a:bodyPr>
          <a:lstStyle/>
          <a:p>
            <a:pPr algn="l">
              <a:lnSpc>
                <a:spcPts val="6720"/>
              </a:lnSpc>
            </a:pPr>
            <a:r>
              <a:rPr lang="en-US" b="true" sz="6000" spc="-150">
                <a:solidFill>
                  <a:srgbClr val="FFFFFF"/>
                </a:solidFill>
                <a:latin typeface="Poppins Bold"/>
                <a:ea typeface="Poppins Bold"/>
                <a:cs typeface="Poppins Bold"/>
                <a:sym typeface="Poppins Bold"/>
              </a:rPr>
              <a:t>Latar Belakang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4BBD"/>
        </a:solidFill>
      </p:bgPr>
    </p:bg>
    <p:spTree>
      <p:nvGrpSpPr>
        <p:cNvPr id="1" name=""/>
        <p:cNvGrpSpPr/>
        <p:nvPr/>
      </p:nvGrpSpPr>
      <p:grpSpPr>
        <a:xfrm>
          <a:off x="0" y="0"/>
          <a:ext cx="0" cy="0"/>
          <a:chOff x="0" y="0"/>
          <a:chExt cx="0" cy="0"/>
        </a:xfrm>
      </p:grpSpPr>
      <p:sp>
        <p:nvSpPr>
          <p:cNvPr name="Freeform 2" id="2"/>
          <p:cNvSpPr/>
          <p:nvPr/>
        </p:nvSpPr>
        <p:spPr>
          <a:xfrm flipH="true" flipV="false" rot="-5400000">
            <a:off x="8500569" y="1342622"/>
            <a:ext cx="12667801" cy="7078134"/>
          </a:xfrm>
          <a:custGeom>
            <a:avLst/>
            <a:gdLst/>
            <a:ahLst/>
            <a:cxnLst/>
            <a:rect r="r" b="b" t="t" l="l"/>
            <a:pathLst>
              <a:path h="7078134" w="12667801">
                <a:moveTo>
                  <a:pt x="12667802" y="0"/>
                </a:moveTo>
                <a:lnTo>
                  <a:pt x="0" y="0"/>
                </a:lnTo>
                <a:lnTo>
                  <a:pt x="0" y="7078135"/>
                </a:lnTo>
                <a:lnTo>
                  <a:pt x="12667802" y="7078135"/>
                </a:lnTo>
                <a:lnTo>
                  <a:pt x="12667802" y="0"/>
                </a:lnTo>
                <a:close/>
              </a:path>
            </a:pathLst>
          </a:custGeom>
          <a:blipFill>
            <a:blip r:embed="rId2"/>
            <a:stretch>
              <a:fillRect l="0" t="0" r="0" b="0"/>
            </a:stretch>
          </a:blipFill>
        </p:spPr>
      </p:sp>
      <p:grpSp>
        <p:nvGrpSpPr>
          <p:cNvPr name="Group 3" id="3"/>
          <p:cNvGrpSpPr/>
          <p:nvPr/>
        </p:nvGrpSpPr>
        <p:grpSpPr>
          <a:xfrm rot="0">
            <a:off x="13769253" y="4046873"/>
            <a:ext cx="5362609" cy="6240127"/>
            <a:chOff x="0" y="0"/>
            <a:chExt cx="698500" cy="812800"/>
          </a:xfrm>
        </p:grpSpPr>
        <p:sp>
          <p:nvSpPr>
            <p:cNvPr name="Freeform 4" id="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3"/>
              <a:stretch>
                <a:fillRect l="-37327" t="0" r="-37327" b="0"/>
              </a:stretch>
            </a:blipFill>
            <a:ln w="161925" cap="sq">
              <a:solidFill>
                <a:srgbClr val="042EA2"/>
              </a:solidFill>
              <a:prstDash val="solid"/>
              <a:miter/>
            </a:ln>
          </p:spPr>
        </p:sp>
      </p:grpSp>
      <p:grpSp>
        <p:nvGrpSpPr>
          <p:cNvPr name="Group 5" id="5"/>
          <p:cNvGrpSpPr/>
          <p:nvPr/>
        </p:nvGrpSpPr>
        <p:grpSpPr>
          <a:xfrm rot="0">
            <a:off x="8867567" y="-558595"/>
            <a:ext cx="2326512" cy="1999346"/>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42EA2"/>
            </a:solidFill>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3024"/>
                </a:lnSpc>
              </a:pPr>
            </a:p>
          </p:txBody>
        </p:sp>
      </p:grpSp>
      <p:grpSp>
        <p:nvGrpSpPr>
          <p:cNvPr name="Group 8" id="8"/>
          <p:cNvGrpSpPr/>
          <p:nvPr/>
        </p:nvGrpSpPr>
        <p:grpSpPr>
          <a:xfrm rot="0">
            <a:off x="12634096" y="400455"/>
            <a:ext cx="4400748" cy="5120870"/>
            <a:chOff x="0" y="0"/>
            <a:chExt cx="698500" cy="812800"/>
          </a:xfrm>
        </p:grpSpPr>
        <p:sp>
          <p:nvSpPr>
            <p:cNvPr name="Freeform 9" id="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blipFill>
              <a:blip r:embed="rId4"/>
              <a:stretch>
                <a:fillRect l="0" t="-14493" r="0" b="-14493"/>
              </a:stretch>
            </a:blipFill>
            <a:ln w="161925" cap="sq">
              <a:solidFill>
                <a:srgbClr val="042EA2"/>
              </a:solidFill>
              <a:prstDash val="solid"/>
              <a:miter/>
            </a:ln>
          </p:spPr>
        </p:sp>
      </p:grpSp>
      <p:sp>
        <p:nvSpPr>
          <p:cNvPr name="TextBox 10" id="10"/>
          <p:cNvSpPr txBox="true"/>
          <p:nvPr/>
        </p:nvSpPr>
        <p:spPr>
          <a:xfrm rot="0">
            <a:off x="2457652" y="477464"/>
            <a:ext cx="6015453" cy="765175"/>
          </a:xfrm>
          <a:prstGeom prst="rect">
            <a:avLst/>
          </a:prstGeom>
        </p:spPr>
        <p:txBody>
          <a:bodyPr anchor="t" rtlCol="false" tIns="0" lIns="0" bIns="0" rIns="0">
            <a:spAutoFit/>
          </a:bodyPr>
          <a:lstStyle/>
          <a:p>
            <a:pPr algn="ctr">
              <a:lnSpc>
                <a:spcPts val="5600"/>
              </a:lnSpc>
            </a:pPr>
            <a:r>
              <a:rPr lang="en-US" b="true" sz="5000" spc="-125">
                <a:solidFill>
                  <a:srgbClr val="FFFFFF"/>
                </a:solidFill>
                <a:latin typeface="Poppins Bold"/>
                <a:ea typeface="Poppins Bold"/>
                <a:cs typeface="Poppins Bold"/>
                <a:sym typeface="Poppins Bold"/>
              </a:rPr>
              <a:t>Rumusan Masalah</a:t>
            </a:r>
          </a:p>
        </p:txBody>
      </p:sp>
      <p:sp>
        <p:nvSpPr>
          <p:cNvPr name="TextBox 11" id="11"/>
          <p:cNvSpPr txBox="true"/>
          <p:nvPr/>
        </p:nvSpPr>
        <p:spPr>
          <a:xfrm rot="0">
            <a:off x="1378124" y="1406791"/>
            <a:ext cx="10976154" cy="3051048"/>
          </a:xfrm>
          <a:prstGeom prst="rect">
            <a:avLst/>
          </a:prstGeom>
        </p:spPr>
        <p:txBody>
          <a:bodyPr anchor="t" rtlCol="false" tIns="0" lIns="0" bIns="0" rIns="0">
            <a:spAutoFit/>
          </a:bodyPr>
          <a:lstStyle/>
          <a:p>
            <a:pPr algn="just" marL="518158" indent="-259079" lvl="1">
              <a:lnSpc>
                <a:spcPts val="3455"/>
              </a:lnSpc>
              <a:buAutoNum type="arabicPeriod" startAt="1"/>
            </a:pPr>
            <a:r>
              <a:rPr lang="en-US" sz="2399" spc="47">
                <a:solidFill>
                  <a:srgbClr val="FFFFFF"/>
                </a:solidFill>
                <a:latin typeface="Now"/>
                <a:ea typeface="Now"/>
                <a:cs typeface="Now"/>
                <a:sym typeface="Now"/>
              </a:rPr>
              <a:t>Baga</a:t>
            </a:r>
            <a:r>
              <a:rPr lang="en-US" sz="2399" spc="47">
                <a:solidFill>
                  <a:srgbClr val="FFFFFF"/>
                </a:solidFill>
                <a:latin typeface="Now"/>
                <a:ea typeface="Now"/>
                <a:cs typeface="Now"/>
                <a:sym typeface="Now"/>
              </a:rPr>
              <a:t>imana menerapkan dan membandingkan berbagai algoritma machine learning dalam membangun model prediksi risiko gagal bayar nasabah?</a:t>
            </a:r>
          </a:p>
          <a:p>
            <a:pPr algn="just" marL="518158" indent="-259079" lvl="1">
              <a:lnSpc>
                <a:spcPts val="3455"/>
              </a:lnSpc>
              <a:buAutoNum type="arabicPeriod" startAt="1"/>
            </a:pPr>
            <a:r>
              <a:rPr lang="en-US" sz="2399" spc="47">
                <a:solidFill>
                  <a:srgbClr val="FFFFFF"/>
                </a:solidFill>
                <a:latin typeface="Now"/>
                <a:ea typeface="Now"/>
                <a:cs typeface="Now"/>
                <a:sym typeface="Now"/>
              </a:rPr>
              <a:t>Algoritma mana yang dapat dievaluasi dan ditentukan sebagai model dengan kinerja paling optimal dalam memprediksi risiko gagal bayar nasabah berdasarkan hasil pengujian dan metrik evaluasi?</a:t>
            </a:r>
          </a:p>
        </p:txBody>
      </p:sp>
      <p:sp>
        <p:nvSpPr>
          <p:cNvPr name="TextBox 12" id="12"/>
          <p:cNvSpPr txBox="true"/>
          <p:nvPr/>
        </p:nvSpPr>
        <p:spPr>
          <a:xfrm rot="0">
            <a:off x="2665960" y="4756150"/>
            <a:ext cx="6015453" cy="765175"/>
          </a:xfrm>
          <a:prstGeom prst="rect">
            <a:avLst/>
          </a:prstGeom>
        </p:spPr>
        <p:txBody>
          <a:bodyPr anchor="t" rtlCol="false" tIns="0" lIns="0" bIns="0" rIns="0">
            <a:spAutoFit/>
          </a:bodyPr>
          <a:lstStyle/>
          <a:p>
            <a:pPr algn="ctr">
              <a:lnSpc>
                <a:spcPts val="5600"/>
              </a:lnSpc>
            </a:pPr>
            <a:r>
              <a:rPr lang="en-US" b="true" sz="5000" spc="-125">
                <a:solidFill>
                  <a:srgbClr val="FFFFFF"/>
                </a:solidFill>
                <a:latin typeface="Poppins Bold"/>
                <a:ea typeface="Poppins Bold"/>
                <a:cs typeface="Poppins Bold"/>
                <a:sym typeface="Poppins Bold"/>
              </a:rPr>
              <a:t>Tujuan</a:t>
            </a:r>
          </a:p>
        </p:txBody>
      </p:sp>
      <p:sp>
        <p:nvSpPr>
          <p:cNvPr name="TextBox 13" id="13"/>
          <p:cNvSpPr txBox="true"/>
          <p:nvPr/>
        </p:nvSpPr>
        <p:spPr>
          <a:xfrm rot="0">
            <a:off x="1378124" y="5612838"/>
            <a:ext cx="11675002" cy="3051048"/>
          </a:xfrm>
          <a:prstGeom prst="rect">
            <a:avLst/>
          </a:prstGeom>
        </p:spPr>
        <p:txBody>
          <a:bodyPr anchor="t" rtlCol="false" tIns="0" lIns="0" bIns="0" rIns="0">
            <a:spAutoFit/>
          </a:bodyPr>
          <a:lstStyle/>
          <a:p>
            <a:pPr algn="just" marL="518158" indent="-259079" lvl="1">
              <a:lnSpc>
                <a:spcPts val="3455"/>
              </a:lnSpc>
              <a:buAutoNum type="arabicPeriod" startAt="1"/>
            </a:pPr>
            <a:r>
              <a:rPr lang="en-US" sz="2399" spc="47">
                <a:solidFill>
                  <a:srgbClr val="FFFFFF"/>
                </a:solidFill>
                <a:latin typeface="Now"/>
                <a:ea typeface="Now"/>
                <a:cs typeface="Now"/>
                <a:sym typeface="Now"/>
              </a:rPr>
              <a:t>M</a:t>
            </a:r>
            <a:r>
              <a:rPr lang="en-US" sz="2399" spc="47">
                <a:solidFill>
                  <a:srgbClr val="FFFFFF"/>
                </a:solidFill>
                <a:latin typeface="Now"/>
                <a:ea typeface="Now"/>
                <a:cs typeface="Now"/>
                <a:sym typeface="Now"/>
              </a:rPr>
              <a:t>enerapkan dan membandingkan berbagai algoritma machine learning dalam membangun model prediksi risiko gagal bayar nasabah guna memperoleh pemahaman terhadap performa dan karakteristik masing-masing algoritma.</a:t>
            </a:r>
          </a:p>
          <a:p>
            <a:pPr algn="just" marL="518158" indent="-259079" lvl="1">
              <a:lnSpc>
                <a:spcPts val="3455"/>
              </a:lnSpc>
              <a:buAutoNum type="arabicPeriod" startAt="1"/>
            </a:pPr>
            <a:r>
              <a:rPr lang="en-US" sz="2399" spc="47">
                <a:solidFill>
                  <a:srgbClr val="FFFFFF"/>
                </a:solidFill>
                <a:latin typeface="Now"/>
                <a:ea typeface="Now"/>
                <a:cs typeface="Now"/>
                <a:sym typeface="Now"/>
              </a:rPr>
              <a:t>Mengevaluasi dan menentukan algoritma machine learning dengan kinerja paling optimal untuk menghasilkan model prediksi yang akurat dan andal.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4BBD"/>
        </a:solidFill>
      </p:bgPr>
    </p:bg>
    <p:spTree>
      <p:nvGrpSpPr>
        <p:cNvPr id="1" name=""/>
        <p:cNvGrpSpPr/>
        <p:nvPr/>
      </p:nvGrpSpPr>
      <p:grpSpPr>
        <a:xfrm>
          <a:off x="0" y="0"/>
          <a:ext cx="0" cy="0"/>
          <a:chOff x="0" y="0"/>
          <a:chExt cx="0" cy="0"/>
        </a:xfrm>
      </p:grpSpPr>
      <p:sp>
        <p:nvSpPr>
          <p:cNvPr name="Freeform 2" id="2"/>
          <p:cNvSpPr/>
          <p:nvPr/>
        </p:nvSpPr>
        <p:spPr>
          <a:xfrm flipH="false" flipV="true" rot="-5400000">
            <a:off x="-2803491" y="844311"/>
            <a:ext cx="6525995" cy="5333572"/>
          </a:xfrm>
          <a:custGeom>
            <a:avLst/>
            <a:gdLst/>
            <a:ahLst/>
            <a:cxnLst/>
            <a:rect r="r" b="b" t="t" l="l"/>
            <a:pathLst>
              <a:path h="5333572" w="6525995">
                <a:moveTo>
                  <a:pt x="0" y="5333572"/>
                </a:moveTo>
                <a:lnTo>
                  <a:pt x="6525994" y="5333572"/>
                </a:lnTo>
                <a:lnTo>
                  <a:pt x="6525994" y="0"/>
                </a:lnTo>
                <a:lnTo>
                  <a:pt x="0" y="0"/>
                </a:lnTo>
                <a:lnTo>
                  <a:pt x="0" y="5333572"/>
                </a:lnTo>
                <a:close/>
              </a:path>
            </a:pathLst>
          </a:custGeom>
          <a:blipFill>
            <a:blip r:embed="rId2"/>
            <a:stretch>
              <a:fillRect l="0" t="0" r="-46269" b="0"/>
            </a:stretch>
          </a:blipFill>
        </p:spPr>
      </p:sp>
      <p:sp>
        <p:nvSpPr>
          <p:cNvPr name="TextBox 3" id="3"/>
          <p:cNvSpPr txBox="true"/>
          <p:nvPr/>
        </p:nvSpPr>
        <p:spPr>
          <a:xfrm rot="0">
            <a:off x="2637439" y="238574"/>
            <a:ext cx="6506561" cy="856996"/>
          </a:xfrm>
          <a:prstGeom prst="rect">
            <a:avLst/>
          </a:prstGeom>
        </p:spPr>
        <p:txBody>
          <a:bodyPr anchor="t" rtlCol="false" tIns="0" lIns="0" bIns="0" rIns="0">
            <a:spAutoFit/>
          </a:bodyPr>
          <a:lstStyle/>
          <a:p>
            <a:pPr algn="l">
              <a:lnSpc>
                <a:spcPts val="6271"/>
              </a:lnSpc>
            </a:pPr>
            <a:r>
              <a:rPr lang="en-US" b="true" sz="5599" spc="-139">
                <a:solidFill>
                  <a:srgbClr val="FFFFFF"/>
                </a:solidFill>
                <a:latin typeface="Poppins Bold"/>
                <a:ea typeface="Poppins Bold"/>
                <a:cs typeface="Poppins Bold"/>
                <a:sym typeface="Poppins Bold"/>
              </a:rPr>
              <a:t>Alur Kerja</a:t>
            </a:r>
          </a:p>
        </p:txBody>
      </p:sp>
      <p:sp>
        <p:nvSpPr>
          <p:cNvPr name="TextBox 4" id="4"/>
          <p:cNvSpPr txBox="true"/>
          <p:nvPr/>
        </p:nvSpPr>
        <p:spPr>
          <a:xfrm rot="0">
            <a:off x="4900193" y="1393253"/>
            <a:ext cx="5474707" cy="440055"/>
          </a:xfrm>
          <a:prstGeom prst="rect">
            <a:avLst/>
          </a:prstGeom>
        </p:spPr>
        <p:txBody>
          <a:bodyPr anchor="t" rtlCol="false" tIns="0" lIns="0" bIns="0" rIns="0">
            <a:spAutoFit/>
          </a:bodyPr>
          <a:lstStyle/>
          <a:p>
            <a:pPr algn="l" marL="647698" indent="-323849" lvl="1">
              <a:lnSpc>
                <a:spcPts val="3359"/>
              </a:lnSpc>
              <a:buFont typeface="Arial"/>
              <a:buChar char="•"/>
            </a:pPr>
            <a:r>
              <a:rPr lang="en-US" b="true" sz="2999" spc="59">
                <a:solidFill>
                  <a:srgbClr val="FFFFFF"/>
                </a:solidFill>
                <a:latin typeface="Now Medium"/>
                <a:ea typeface="Now Medium"/>
                <a:cs typeface="Now Medium"/>
                <a:sym typeface="Now Medium"/>
              </a:rPr>
              <a:t>Business Understanding</a:t>
            </a:r>
          </a:p>
        </p:txBody>
      </p:sp>
      <p:sp>
        <p:nvSpPr>
          <p:cNvPr name="TextBox 5" id="5"/>
          <p:cNvSpPr txBox="true"/>
          <p:nvPr/>
        </p:nvSpPr>
        <p:spPr>
          <a:xfrm rot="0">
            <a:off x="5281462" y="1904102"/>
            <a:ext cx="3957214" cy="1136142"/>
          </a:xfrm>
          <a:prstGeom prst="rect">
            <a:avLst/>
          </a:prstGeom>
        </p:spPr>
        <p:txBody>
          <a:bodyPr anchor="t" rtlCol="false" tIns="0" lIns="0" bIns="0" rIns="0">
            <a:spAutoFit/>
          </a:bodyPr>
          <a:lstStyle/>
          <a:p>
            <a:pPr algn="just">
              <a:lnSpc>
                <a:spcPts val="3023"/>
              </a:lnSpc>
            </a:pPr>
            <a:r>
              <a:rPr lang="en-US" sz="2099" spc="41">
                <a:solidFill>
                  <a:srgbClr val="FFFFFF"/>
                </a:solidFill>
                <a:latin typeface="Now"/>
                <a:ea typeface="Now"/>
                <a:cs typeface="Now"/>
                <a:sym typeface="Now"/>
              </a:rPr>
              <a:t>M</a:t>
            </a:r>
            <a:r>
              <a:rPr lang="en-US" sz="2099" spc="41">
                <a:solidFill>
                  <a:srgbClr val="FFFFFF"/>
                </a:solidFill>
                <a:latin typeface="Now"/>
                <a:ea typeface="Now"/>
                <a:cs typeface="Now"/>
                <a:sym typeface="Now"/>
              </a:rPr>
              <a:t>enentukan tujuan analisis, yaitu memprediksi nasabah berisiko gagal bayar.</a:t>
            </a:r>
          </a:p>
        </p:txBody>
      </p:sp>
      <p:sp>
        <p:nvSpPr>
          <p:cNvPr name="TextBox 6" id="6"/>
          <p:cNvSpPr txBox="true"/>
          <p:nvPr/>
        </p:nvSpPr>
        <p:spPr>
          <a:xfrm rot="0">
            <a:off x="11569117" y="1393253"/>
            <a:ext cx="4755985" cy="440055"/>
          </a:xfrm>
          <a:prstGeom prst="rect">
            <a:avLst/>
          </a:prstGeom>
        </p:spPr>
        <p:txBody>
          <a:bodyPr anchor="t" rtlCol="false" tIns="0" lIns="0" bIns="0" rIns="0">
            <a:spAutoFit/>
          </a:bodyPr>
          <a:lstStyle/>
          <a:p>
            <a:pPr algn="l" marL="647698" indent="-323849" lvl="1">
              <a:lnSpc>
                <a:spcPts val="3359"/>
              </a:lnSpc>
              <a:buFont typeface="Arial"/>
              <a:buChar char="•"/>
            </a:pPr>
            <a:r>
              <a:rPr lang="en-US" b="true" sz="2999" spc="59">
                <a:solidFill>
                  <a:srgbClr val="FFFFFF"/>
                </a:solidFill>
                <a:latin typeface="Now Medium"/>
                <a:ea typeface="Now Medium"/>
                <a:cs typeface="Now Medium"/>
                <a:sym typeface="Now Medium"/>
              </a:rPr>
              <a:t>Data Understanding</a:t>
            </a:r>
          </a:p>
        </p:txBody>
      </p:sp>
      <p:sp>
        <p:nvSpPr>
          <p:cNvPr name="TextBox 7" id="7"/>
          <p:cNvSpPr txBox="true"/>
          <p:nvPr/>
        </p:nvSpPr>
        <p:spPr>
          <a:xfrm rot="0">
            <a:off x="11844440" y="1904102"/>
            <a:ext cx="3418463" cy="1136142"/>
          </a:xfrm>
          <a:prstGeom prst="rect">
            <a:avLst/>
          </a:prstGeom>
        </p:spPr>
        <p:txBody>
          <a:bodyPr anchor="t" rtlCol="false" tIns="0" lIns="0" bIns="0" rIns="0">
            <a:spAutoFit/>
          </a:bodyPr>
          <a:lstStyle/>
          <a:p>
            <a:pPr algn="just">
              <a:lnSpc>
                <a:spcPts val="3023"/>
              </a:lnSpc>
            </a:pPr>
            <a:r>
              <a:rPr lang="en-US" sz="2099" spc="41">
                <a:solidFill>
                  <a:srgbClr val="FFFFFF"/>
                </a:solidFill>
                <a:latin typeface="Now"/>
                <a:ea typeface="Now"/>
                <a:cs typeface="Now"/>
                <a:sym typeface="Now"/>
              </a:rPr>
              <a:t>Meng</a:t>
            </a:r>
            <a:r>
              <a:rPr lang="en-US" sz="2099" spc="41">
                <a:solidFill>
                  <a:srgbClr val="FFFFFF"/>
                </a:solidFill>
                <a:latin typeface="Now"/>
                <a:ea typeface="Now"/>
                <a:cs typeface="Now"/>
                <a:sym typeface="Now"/>
              </a:rPr>
              <a:t>eksplorasi dataset application_train.csv dan application_test.csv</a:t>
            </a:r>
          </a:p>
        </p:txBody>
      </p:sp>
      <p:sp>
        <p:nvSpPr>
          <p:cNvPr name="TextBox 8" id="8"/>
          <p:cNvSpPr txBox="true"/>
          <p:nvPr/>
        </p:nvSpPr>
        <p:spPr>
          <a:xfrm rot="0">
            <a:off x="5890720" y="3348835"/>
            <a:ext cx="4448492" cy="440055"/>
          </a:xfrm>
          <a:prstGeom prst="rect">
            <a:avLst/>
          </a:prstGeom>
        </p:spPr>
        <p:txBody>
          <a:bodyPr anchor="t" rtlCol="false" tIns="0" lIns="0" bIns="0" rIns="0">
            <a:spAutoFit/>
          </a:bodyPr>
          <a:lstStyle/>
          <a:p>
            <a:pPr algn="l" marL="647698" indent="-323849" lvl="1">
              <a:lnSpc>
                <a:spcPts val="3359"/>
              </a:lnSpc>
              <a:buFont typeface="Arial"/>
              <a:buChar char="•"/>
            </a:pPr>
            <a:r>
              <a:rPr lang="en-US" b="true" sz="2999" spc="59">
                <a:solidFill>
                  <a:srgbClr val="FFFFFF"/>
                </a:solidFill>
                <a:latin typeface="Now Medium"/>
                <a:ea typeface="Now Medium"/>
                <a:cs typeface="Now Medium"/>
                <a:sym typeface="Now Medium"/>
              </a:rPr>
              <a:t>Data Preparation</a:t>
            </a:r>
          </a:p>
        </p:txBody>
      </p:sp>
      <p:sp>
        <p:nvSpPr>
          <p:cNvPr name="TextBox 9" id="9"/>
          <p:cNvSpPr txBox="true"/>
          <p:nvPr/>
        </p:nvSpPr>
        <p:spPr>
          <a:xfrm rot="0">
            <a:off x="6130412" y="3855565"/>
            <a:ext cx="4208800" cy="1136142"/>
          </a:xfrm>
          <a:prstGeom prst="rect">
            <a:avLst/>
          </a:prstGeom>
        </p:spPr>
        <p:txBody>
          <a:bodyPr anchor="t" rtlCol="false" tIns="0" lIns="0" bIns="0" rIns="0">
            <a:spAutoFit/>
          </a:bodyPr>
          <a:lstStyle/>
          <a:p>
            <a:pPr algn="just">
              <a:lnSpc>
                <a:spcPts val="3023"/>
              </a:lnSpc>
            </a:pPr>
            <a:r>
              <a:rPr lang="en-US" sz="2099" spc="41">
                <a:solidFill>
                  <a:srgbClr val="FFFFFF"/>
                </a:solidFill>
                <a:latin typeface="Now"/>
                <a:ea typeface="Now"/>
                <a:cs typeface="Now"/>
                <a:sym typeface="Now"/>
              </a:rPr>
              <a:t>M</a:t>
            </a:r>
            <a:r>
              <a:rPr lang="en-US" sz="2099" spc="41">
                <a:solidFill>
                  <a:srgbClr val="FFFFFF"/>
                </a:solidFill>
                <a:latin typeface="Now"/>
                <a:ea typeface="Now"/>
                <a:cs typeface="Now"/>
                <a:sym typeface="Now"/>
              </a:rPr>
              <a:t>elakukan data cleaning, encoding, scaling, dan feature selection.</a:t>
            </a:r>
          </a:p>
        </p:txBody>
      </p:sp>
      <p:sp>
        <p:nvSpPr>
          <p:cNvPr name="TextBox 10" id="10"/>
          <p:cNvSpPr txBox="true"/>
          <p:nvPr/>
        </p:nvSpPr>
        <p:spPr>
          <a:xfrm rot="0">
            <a:off x="11653030" y="3472660"/>
            <a:ext cx="3609873" cy="440055"/>
          </a:xfrm>
          <a:prstGeom prst="rect">
            <a:avLst/>
          </a:prstGeom>
        </p:spPr>
        <p:txBody>
          <a:bodyPr anchor="t" rtlCol="false" tIns="0" lIns="0" bIns="0" rIns="0">
            <a:spAutoFit/>
          </a:bodyPr>
          <a:lstStyle/>
          <a:p>
            <a:pPr algn="l" marL="647698" indent="-323849" lvl="1">
              <a:lnSpc>
                <a:spcPts val="3359"/>
              </a:lnSpc>
              <a:buFont typeface="Arial"/>
              <a:buChar char="•"/>
            </a:pPr>
            <a:r>
              <a:rPr lang="en-US" b="true" sz="2999" spc="59">
                <a:solidFill>
                  <a:srgbClr val="FFFFFF"/>
                </a:solidFill>
                <a:latin typeface="Now Medium"/>
                <a:ea typeface="Now Medium"/>
                <a:cs typeface="Now Medium"/>
                <a:sym typeface="Now Medium"/>
              </a:rPr>
              <a:t>Modeling</a:t>
            </a:r>
          </a:p>
        </p:txBody>
      </p:sp>
      <p:sp>
        <p:nvSpPr>
          <p:cNvPr name="TextBox 11" id="11"/>
          <p:cNvSpPr txBox="true"/>
          <p:nvPr/>
        </p:nvSpPr>
        <p:spPr>
          <a:xfrm rot="0">
            <a:off x="11844440" y="4014061"/>
            <a:ext cx="5622204" cy="1898142"/>
          </a:xfrm>
          <a:prstGeom prst="rect">
            <a:avLst/>
          </a:prstGeom>
        </p:spPr>
        <p:txBody>
          <a:bodyPr anchor="t" rtlCol="false" tIns="0" lIns="0" bIns="0" rIns="0">
            <a:spAutoFit/>
          </a:bodyPr>
          <a:lstStyle/>
          <a:p>
            <a:pPr algn="just">
              <a:lnSpc>
                <a:spcPts val="3023"/>
              </a:lnSpc>
            </a:pPr>
            <a:r>
              <a:rPr lang="en-US" sz="2099" spc="41">
                <a:solidFill>
                  <a:srgbClr val="FFFFFF"/>
                </a:solidFill>
                <a:latin typeface="Now"/>
                <a:ea typeface="Now"/>
                <a:cs typeface="Now"/>
                <a:sym typeface="Now"/>
              </a:rPr>
              <a:t>M</a:t>
            </a:r>
            <a:r>
              <a:rPr lang="en-US" sz="2099" spc="41">
                <a:solidFill>
                  <a:srgbClr val="FFFFFF"/>
                </a:solidFill>
                <a:latin typeface="Now"/>
                <a:ea typeface="Now"/>
                <a:cs typeface="Now"/>
                <a:sym typeface="Now"/>
              </a:rPr>
              <a:t>enggunakan beberapa algoritma seperti Logistic Regression, Random Forest Classifier, dan XGBoost Classifier serta Oversampling (SMOTE) untuk menangani ketidakseimbangan data</a:t>
            </a:r>
          </a:p>
        </p:txBody>
      </p:sp>
      <p:sp>
        <p:nvSpPr>
          <p:cNvPr name="Freeform 12" id="12"/>
          <p:cNvSpPr/>
          <p:nvPr/>
        </p:nvSpPr>
        <p:spPr>
          <a:xfrm flipH="false" flipV="true" rot="-5400000">
            <a:off x="2012592" y="3479062"/>
            <a:ext cx="6537741" cy="7078134"/>
          </a:xfrm>
          <a:custGeom>
            <a:avLst/>
            <a:gdLst/>
            <a:ahLst/>
            <a:cxnLst/>
            <a:rect r="r" b="b" t="t" l="l"/>
            <a:pathLst>
              <a:path h="7078134" w="6537741">
                <a:moveTo>
                  <a:pt x="0" y="7078134"/>
                </a:moveTo>
                <a:lnTo>
                  <a:pt x="6537741" y="7078134"/>
                </a:lnTo>
                <a:lnTo>
                  <a:pt x="6537741" y="0"/>
                </a:lnTo>
                <a:lnTo>
                  <a:pt x="0" y="0"/>
                </a:lnTo>
                <a:lnTo>
                  <a:pt x="0" y="7078134"/>
                </a:lnTo>
                <a:close/>
              </a:path>
            </a:pathLst>
          </a:custGeom>
          <a:blipFill>
            <a:blip r:embed="rId2"/>
            <a:stretch>
              <a:fillRect l="0" t="0" r="-93764" b="0"/>
            </a:stretch>
          </a:blipFill>
        </p:spPr>
      </p:sp>
      <p:grpSp>
        <p:nvGrpSpPr>
          <p:cNvPr name="Group 13" id="13"/>
          <p:cNvGrpSpPr/>
          <p:nvPr/>
        </p:nvGrpSpPr>
        <p:grpSpPr>
          <a:xfrm rot="0">
            <a:off x="-1102275" y="2913372"/>
            <a:ext cx="7850202" cy="7995459"/>
            <a:chOff x="0" y="0"/>
            <a:chExt cx="685810" cy="698500"/>
          </a:xfrm>
        </p:grpSpPr>
        <p:sp>
          <p:nvSpPr>
            <p:cNvPr name="Freeform 14" id="14"/>
            <p:cNvSpPr/>
            <p:nvPr/>
          </p:nvSpPr>
          <p:spPr>
            <a:xfrm flipH="false" flipV="false" rot="0">
              <a:off x="0" y="0"/>
              <a:ext cx="685810" cy="698500"/>
            </a:xfrm>
            <a:custGeom>
              <a:avLst/>
              <a:gdLst/>
              <a:ahLst/>
              <a:cxnLst/>
              <a:rect r="r" b="b" t="t" l="l"/>
              <a:pathLst>
                <a:path h="698500" w="685810">
                  <a:moveTo>
                    <a:pt x="685810" y="349250"/>
                  </a:moveTo>
                  <a:lnTo>
                    <a:pt x="482610" y="698500"/>
                  </a:lnTo>
                  <a:lnTo>
                    <a:pt x="203200" y="698500"/>
                  </a:lnTo>
                  <a:lnTo>
                    <a:pt x="0" y="349250"/>
                  </a:lnTo>
                  <a:lnTo>
                    <a:pt x="203200" y="0"/>
                  </a:lnTo>
                  <a:lnTo>
                    <a:pt x="482610" y="0"/>
                  </a:lnTo>
                  <a:lnTo>
                    <a:pt x="685810" y="349250"/>
                  </a:lnTo>
                  <a:close/>
                </a:path>
              </a:pathLst>
            </a:custGeom>
            <a:blipFill>
              <a:blip r:embed="rId3"/>
              <a:stretch>
                <a:fillRect l="-26435" t="0" r="-26435" b="0"/>
              </a:stretch>
            </a:blipFill>
            <a:ln w="161925" cap="sq">
              <a:solidFill>
                <a:srgbClr val="042EA2"/>
              </a:solidFill>
              <a:prstDash val="solid"/>
              <a:miter/>
            </a:ln>
          </p:spPr>
        </p:sp>
      </p:grpSp>
      <p:sp>
        <p:nvSpPr>
          <p:cNvPr name="TextBox 15" id="15"/>
          <p:cNvSpPr txBox="true"/>
          <p:nvPr/>
        </p:nvSpPr>
        <p:spPr>
          <a:xfrm rot="0">
            <a:off x="7015593" y="5696939"/>
            <a:ext cx="3609873" cy="440055"/>
          </a:xfrm>
          <a:prstGeom prst="rect">
            <a:avLst/>
          </a:prstGeom>
        </p:spPr>
        <p:txBody>
          <a:bodyPr anchor="t" rtlCol="false" tIns="0" lIns="0" bIns="0" rIns="0">
            <a:spAutoFit/>
          </a:bodyPr>
          <a:lstStyle/>
          <a:p>
            <a:pPr algn="l" marL="647698" indent="-323849" lvl="1">
              <a:lnSpc>
                <a:spcPts val="3359"/>
              </a:lnSpc>
              <a:buFont typeface="Arial"/>
              <a:buChar char="•"/>
            </a:pPr>
            <a:r>
              <a:rPr lang="en-US" b="true" sz="2999" spc="59">
                <a:solidFill>
                  <a:srgbClr val="FFFFFF"/>
                </a:solidFill>
                <a:latin typeface="Now Medium"/>
                <a:ea typeface="Now Medium"/>
                <a:cs typeface="Now Medium"/>
                <a:sym typeface="Now Medium"/>
              </a:rPr>
              <a:t>Evaluation</a:t>
            </a:r>
          </a:p>
        </p:txBody>
      </p:sp>
      <p:sp>
        <p:nvSpPr>
          <p:cNvPr name="TextBox 16" id="16"/>
          <p:cNvSpPr txBox="true"/>
          <p:nvPr/>
        </p:nvSpPr>
        <p:spPr>
          <a:xfrm rot="0">
            <a:off x="7015593" y="6230983"/>
            <a:ext cx="3609873" cy="1517142"/>
          </a:xfrm>
          <a:prstGeom prst="rect">
            <a:avLst/>
          </a:prstGeom>
        </p:spPr>
        <p:txBody>
          <a:bodyPr anchor="t" rtlCol="false" tIns="0" lIns="0" bIns="0" rIns="0">
            <a:spAutoFit/>
          </a:bodyPr>
          <a:lstStyle/>
          <a:p>
            <a:pPr algn="just">
              <a:lnSpc>
                <a:spcPts val="3023"/>
              </a:lnSpc>
            </a:pPr>
            <a:r>
              <a:rPr lang="en-US" sz="2099" spc="41">
                <a:solidFill>
                  <a:srgbClr val="FFFFFF"/>
                </a:solidFill>
                <a:latin typeface="Now"/>
                <a:ea typeface="Now"/>
                <a:cs typeface="Now"/>
                <a:sym typeface="Now"/>
              </a:rPr>
              <a:t>M</a:t>
            </a:r>
            <a:r>
              <a:rPr lang="en-US" sz="2099" spc="41">
                <a:solidFill>
                  <a:srgbClr val="FFFFFF"/>
                </a:solidFill>
                <a:latin typeface="Now"/>
                <a:ea typeface="Now"/>
                <a:cs typeface="Now"/>
                <a:sym typeface="Now"/>
              </a:rPr>
              <a:t>enggunakan metrik evaluasi seperti Accuracy, Confusion Matrix, dan ROC-AUC Score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4BBD"/>
        </a:solidFill>
      </p:bgPr>
    </p:bg>
    <p:spTree>
      <p:nvGrpSpPr>
        <p:cNvPr id="1" name=""/>
        <p:cNvGrpSpPr/>
        <p:nvPr/>
      </p:nvGrpSpPr>
      <p:grpSpPr>
        <a:xfrm>
          <a:off x="0" y="0"/>
          <a:ext cx="0" cy="0"/>
          <a:chOff x="0" y="0"/>
          <a:chExt cx="0" cy="0"/>
        </a:xfrm>
      </p:grpSpPr>
      <p:sp>
        <p:nvSpPr>
          <p:cNvPr name="TextBox 2" id="2"/>
          <p:cNvSpPr txBox="true"/>
          <p:nvPr/>
        </p:nvSpPr>
        <p:spPr>
          <a:xfrm rot="0">
            <a:off x="1260681" y="1554008"/>
            <a:ext cx="2731515" cy="914400"/>
          </a:xfrm>
          <a:prstGeom prst="rect">
            <a:avLst/>
          </a:prstGeom>
        </p:spPr>
        <p:txBody>
          <a:bodyPr anchor="t" rtlCol="false" tIns="0" lIns="0" bIns="0" rIns="0">
            <a:spAutoFit/>
          </a:bodyPr>
          <a:lstStyle/>
          <a:p>
            <a:pPr algn="just">
              <a:lnSpc>
                <a:spcPts val="7200"/>
              </a:lnSpc>
            </a:pPr>
            <a:r>
              <a:rPr lang="en-US" sz="5000" spc="100">
                <a:solidFill>
                  <a:srgbClr val="FFFFFF"/>
                </a:solidFill>
                <a:latin typeface="Times New Roman"/>
                <a:ea typeface="Times New Roman"/>
                <a:cs typeface="Times New Roman"/>
                <a:sym typeface="Times New Roman"/>
              </a:rPr>
              <a:t>Dimensi</a:t>
            </a:r>
          </a:p>
        </p:txBody>
      </p:sp>
      <p:sp>
        <p:nvSpPr>
          <p:cNvPr name="Freeform 3" id="3"/>
          <p:cNvSpPr/>
          <p:nvPr/>
        </p:nvSpPr>
        <p:spPr>
          <a:xfrm flipH="true" flipV="false" rot="-5400000">
            <a:off x="8415032" y="2794834"/>
            <a:ext cx="12667801" cy="7078134"/>
          </a:xfrm>
          <a:custGeom>
            <a:avLst/>
            <a:gdLst/>
            <a:ahLst/>
            <a:cxnLst/>
            <a:rect r="r" b="b" t="t" l="l"/>
            <a:pathLst>
              <a:path h="7078134" w="12667801">
                <a:moveTo>
                  <a:pt x="12667802" y="0"/>
                </a:moveTo>
                <a:lnTo>
                  <a:pt x="0" y="0"/>
                </a:lnTo>
                <a:lnTo>
                  <a:pt x="0" y="7078134"/>
                </a:lnTo>
                <a:lnTo>
                  <a:pt x="12667802" y="7078134"/>
                </a:lnTo>
                <a:lnTo>
                  <a:pt x="12667802" y="0"/>
                </a:lnTo>
                <a:close/>
              </a:path>
            </a:pathLst>
          </a:custGeom>
          <a:blipFill>
            <a:blip r:embed="rId2"/>
            <a:stretch>
              <a:fillRect l="0" t="0" r="0" b="0"/>
            </a:stretch>
          </a:blipFill>
        </p:spPr>
      </p:sp>
      <p:grpSp>
        <p:nvGrpSpPr>
          <p:cNvPr name="Group 4" id="4"/>
          <p:cNvGrpSpPr/>
          <p:nvPr/>
        </p:nvGrpSpPr>
        <p:grpSpPr>
          <a:xfrm rot="0">
            <a:off x="12121581" y="-391569"/>
            <a:ext cx="6655946" cy="5719954"/>
            <a:chOff x="0" y="0"/>
            <a:chExt cx="812800" cy="698500"/>
          </a:xfrm>
        </p:grpSpPr>
        <p:sp>
          <p:nvSpPr>
            <p:cNvPr name="Freeform 5" id="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3"/>
              <a:stretch>
                <a:fillRect l="-14493" t="0" r="-14493" b="0"/>
              </a:stretch>
            </a:blipFill>
            <a:ln w="161925" cap="sq">
              <a:solidFill>
                <a:srgbClr val="042EA2"/>
              </a:solidFill>
              <a:prstDash val="solid"/>
              <a:miter/>
            </a:ln>
          </p:spPr>
        </p:sp>
      </p:grpSp>
      <p:grpSp>
        <p:nvGrpSpPr>
          <p:cNvPr name="Group 6" id="6"/>
          <p:cNvGrpSpPr/>
          <p:nvPr/>
        </p:nvGrpSpPr>
        <p:grpSpPr>
          <a:xfrm rot="0">
            <a:off x="12607090" y="4984280"/>
            <a:ext cx="6170438" cy="5302720"/>
            <a:chOff x="0" y="0"/>
            <a:chExt cx="812800" cy="698500"/>
          </a:xfrm>
        </p:grpSpPr>
        <p:sp>
          <p:nvSpPr>
            <p:cNvPr name="Freeform 7" id="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blipFill>
              <a:blip r:embed="rId4"/>
              <a:stretch>
                <a:fillRect l="-14372" t="0" r="-14372" b="0"/>
              </a:stretch>
            </a:blipFill>
            <a:ln w="161925" cap="sq">
              <a:solidFill>
                <a:srgbClr val="042EA2"/>
              </a:solidFill>
              <a:prstDash val="solid"/>
              <a:miter/>
            </a:ln>
          </p:spPr>
        </p:sp>
      </p:grpSp>
      <p:sp>
        <p:nvSpPr>
          <p:cNvPr name="TextBox 8" id="8"/>
          <p:cNvSpPr txBox="true"/>
          <p:nvPr/>
        </p:nvSpPr>
        <p:spPr>
          <a:xfrm rot="0">
            <a:off x="3760215" y="404188"/>
            <a:ext cx="7175640" cy="856996"/>
          </a:xfrm>
          <a:prstGeom prst="rect">
            <a:avLst/>
          </a:prstGeom>
        </p:spPr>
        <p:txBody>
          <a:bodyPr anchor="t" rtlCol="false" tIns="0" lIns="0" bIns="0" rIns="0">
            <a:spAutoFit/>
          </a:bodyPr>
          <a:lstStyle/>
          <a:p>
            <a:pPr algn="l">
              <a:lnSpc>
                <a:spcPts val="6272"/>
              </a:lnSpc>
            </a:pPr>
            <a:r>
              <a:rPr lang="en-US" b="true" sz="5600" spc="-140">
                <a:solidFill>
                  <a:srgbClr val="FFFFFF"/>
                </a:solidFill>
                <a:latin typeface="Poppins Bold"/>
                <a:ea typeface="Poppins Bold"/>
                <a:cs typeface="Poppins Bold"/>
                <a:sym typeface="Poppins Bold"/>
              </a:rPr>
              <a:t>Data Understanding</a:t>
            </a:r>
          </a:p>
        </p:txBody>
      </p:sp>
      <p:sp>
        <p:nvSpPr>
          <p:cNvPr name="TextBox 9" id="9"/>
          <p:cNvSpPr txBox="true"/>
          <p:nvPr/>
        </p:nvSpPr>
        <p:spPr>
          <a:xfrm rot="0">
            <a:off x="1028700" y="4164745"/>
            <a:ext cx="11305405" cy="2998870"/>
          </a:xfrm>
          <a:prstGeom prst="rect">
            <a:avLst/>
          </a:prstGeom>
        </p:spPr>
        <p:txBody>
          <a:bodyPr anchor="t" rtlCol="false" tIns="0" lIns="0" bIns="0" rIns="0">
            <a:spAutoFit/>
          </a:bodyPr>
          <a:lstStyle/>
          <a:p>
            <a:pPr algn="just">
              <a:lnSpc>
                <a:spcPts val="3456"/>
              </a:lnSpc>
            </a:pPr>
            <a:r>
              <a:rPr lang="en-US" sz="2400" spc="48">
                <a:solidFill>
                  <a:srgbClr val="FFFFFF"/>
                </a:solidFill>
                <a:latin typeface="Times New Roman"/>
                <a:ea typeface="Times New Roman"/>
                <a:cs typeface="Times New Roman"/>
                <a:sym typeface="Times New Roman"/>
              </a:rPr>
              <a:t>Datas</a:t>
            </a:r>
            <a:r>
              <a:rPr lang="en-US" sz="2400" spc="48">
                <a:solidFill>
                  <a:srgbClr val="FFFFFF"/>
                </a:solidFill>
                <a:latin typeface="Times New Roman"/>
                <a:ea typeface="Times New Roman"/>
                <a:cs typeface="Times New Roman"/>
                <a:sym typeface="Times New Roman"/>
              </a:rPr>
              <a:t>et yang digunakan dalam proyek ini adalah data set Risiko Gagal Bayar Pinjaman Home Credit, yang mencakup 307.511 entri dengan berbagai fitur terkait karakteristik pemohon pinjaman, seperti informasi penghasilan, jumlah pinjaman, status keluarga, dan riwayat pinjaman sebelumnya. Variabel target dalam data set ini adalah kolom yang bernama TARGET, yang menunjukkan apakah pemohon mengalami kesulitan dalam membayar pinjaman (1) atau tidak (0).</a:t>
            </a:r>
          </a:p>
          <a:p>
            <a:pPr algn="just">
              <a:lnSpc>
                <a:spcPts val="2986"/>
              </a:lnSpc>
            </a:pPr>
          </a:p>
        </p:txBody>
      </p:sp>
      <p:sp>
        <p:nvSpPr>
          <p:cNvPr name="TextBox 10" id="10"/>
          <p:cNvSpPr txBox="true"/>
          <p:nvPr/>
        </p:nvSpPr>
        <p:spPr>
          <a:xfrm rot="0">
            <a:off x="1260681" y="2382683"/>
            <a:ext cx="2634555" cy="1199515"/>
          </a:xfrm>
          <a:prstGeom prst="rect">
            <a:avLst/>
          </a:prstGeom>
        </p:spPr>
        <p:txBody>
          <a:bodyPr anchor="t" rtlCol="false" tIns="0" lIns="0" bIns="0" rIns="0">
            <a:spAutoFit/>
          </a:bodyPr>
          <a:lstStyle/>
          <a:p>
            <a:pPr algn="just">
              <a:lnSpc>
                <a:spcPts val="4759"/>
              </a:lnSpc>
            </a:pPr>
            <a:r>
              <a:rPr lang="en-US" sz="3399">
                <a:solidFill>
                  <a:srgbClr val="FFFFFF"/>
                </a:solidFill>
                <a:latin typeface="Times New Roman"/>
                <a:ea typeface="Times New Roman"/>
                <a:cs typeface="Times New Roman"/>
                <a:sym typeface="Times New Roman"/>
              </a:rPr>
              <a:t>Kolom : 122 </a:t>
            </a:r>
          </a:p>
          <a:p>
            <a:pPr algn="just">
              <a:lnSpc>
                <a:spcPts val="4759"/>
              </a:lnSpc>
            </a:pPr>
            <a:r>
              <a:rPr lang="en-US" sz="3399">
                <a:solidFill>
                  <a:srgbClr val="FFFFFF"/>
                </a:solidFill>
                <a:latin typeface="Times New Roman"/>
                <a:ea typeface="Times New Roman"/>
                <a:cs typeface="Times New Roman"/>
                <a:sym typeface="Times New Roman"/>
              </a:rPr>
              <a:t>Baris : 307.511</a:t>
            </a:r>
          </a:p>
        </p:txBody>
      </p:sp>
      <p:sp>
        <p:nvSpPr>
          <p:cNvPr name="TextBox 11" id="11"/>
          <p:cNvSpPr txBox="true"/>
          <p:nvPr/>
        </p:nvSpPr>
        <p:spPr>
          <a:xfrm rot="0">
            <a:off x="6412485" y="1554008"/>
            <a:ext cx="2731515" cy="914400"/>
          </a:xfrm>
          <a:prstGeom prst="rect">
            <a:avLst/>
          </a:prstGeom>
        </p:spPr>
        <p:txBody>
          <a:bodyPr anchor="t" rtlCol="false" tIns="0" lIns="0" bIns="0" rIns="0">
            <a:spAutoFit/>
          </a:bodyPr>
          <a:lstStyle/>
          <a:p>
            <a:pPr algn="just">
              <a:lnSpc>
                <a:spcPts val="7200"/>
              </a:lnSpc>
            </a:pPr>
            <a:r>
              <a:rPr lang="en-US" sz="5000" spc="100">
                <a:solidFill>
                  <a:srgbClr val="FFFFFF"/>
                </a:solidFill>
                <a:latin typeface="Times New Roman"/>
                <a:ea typeface="Times New Roman"/>
                <a:cs typeface="Times New Roman"/>
                <a:sym typeface="Times New Roman"/>
              </a:rPr>
              <a:t>Tipe</a:t>
            </a:r>
          </a:p>
        </p:txBody>
      </p:sp>
      <p:sp>
        <p:nvSpPr>
          <p:cNvPr name="TextBox 12" id="12"/>
          <p:cNvSpPr txBox="true"/>
          <p:nvPr/>
        </p:nvSpPr>
        <p:spPr>
          <a:xfrm rot="0">
            <a:off x="6412485" y="2382683"/>
            <a:ext cx="2518321" cy="1199515"/>
          </a:xfrm>
          <a:prstGeom prst="rect">
            <a:avLst/>
          </a:prstGeom>
        </p:spPr>
        <p:txBody>
          <a:bodyPr anchor="t" rtlCol="false" tIns="0" lIns="0" bIns="0" rIns="0">
            <a:spAutoFit/>
          </a:bodyPr>
          <a:lstStyle/>
          <a:p>
            <a:pPr algn="just">
              <a:lnSpc>
                <a:spcPts val="4759"/>
              </a:lnSpc>
            </a:pPr>
            <a:r>
              <a:rPr lang="en-US" sz="3399">
                <a:solidFill>
                  <a:srgbClr val="FFFFFF"/>
                </a:solidFill>
                <a:latin typeface="Times New Roman"/>
                <a:ea typeface="Times New Roman"/>
                <a:cs typeface="Times New Roman"/>
                <a:sym typeface="Times New Roman"/>
              </a:rPr>
              <a:t>Category : 16</a:t>
            </a:r>
          </a:p>
          <a:p>
            <a:pPr algn="just">
              <a:lnSpc>
                <a:spcPts val="4759"/>
              </a:lnSpc>
            </a:pPr>
            <a:r>
              <a:rPr lang="en-US" sz="3399">
                <a:solidFill>
                  <a:srgbClr val="FFFFFF"/>
                </a:solidFill>
                <a:latin typeface="Times New Roman"/>
                <a:ea typeface="Times New Roman"/>
                <a:cs typeface="Times New Roman"/>
                <a:sym typeface="Times New Roman"/>
              </a:rPr>
              <a:t>Numerik : 106</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4BBD"/>
        </a:solidFill>
      </p:bgPr>
    </p:bg>
    <p:spTree>
      <p:nvGrpSpPr>
        <p:cNvPr id="1" name=""/>
        <p:cNvGrpSpPr/>
        <p:nvPr/>
      </p:nvGrpSpPr>
      <p:grpSpPr>
        <a:xfrm>
          <a:off x="0" y="0"/>
          <a:ext cx="0" cy="0"/>
          <a:chOff x="0" y="0"/>
          <a:chExt cx="0" cy="0"/>
        </a:xfrm>
      </p:grpSpPr>
      <p:sp>
        <p:nvSpPr>
          <p:cNvPr name="Freeform 2" id="2"/>
          <p:cNvSpPr/>
          <p:nvPr/>
        </p:nvSpPr>
        <p:spPr>
          <a:xfrm flipH="false" flipV="true" rot="-5400000">
            <a:off x="-2803491" y="844311"/>
            <a:ext cx="6525995" cy="5333572"/>
          </a:xfrm>
          <a:custGeom>
            <a:avLst/>
            <a:gdLst/>
            <a:ahLst/>
            <a:cxnLst/>
            <a:rect r="r" b="b" t="t" l="l"/>
            <a:pathLst>
              <a:path h="5333572" w="6525995">
                <a:moveTo>
                  <a:pt x="0" y="5333572"/>
                </a:moveTo>
                <a:lnTo>
                  <a:pt x="6525994" y="5333572"/>
                </a:lnTo>
                <a:lnTo>
                  <a:pt x="6525994" y="0"/>
                </a:lnTo>
                <a:lnTo>
                  <a:pt x="0" y="0"/>
                </a:lnTo>
                <a:lnTo>
                  <a:pt x="0" y="5333572"/>
                </a:lnTo>
                <a:close/>
              </a:path>
            </a:pathLst>
          </a:custGeom>
          <a:blipFill>
            <a:blip r:embed="rId2"/>
            <a:stretch>
              <a:fillRect l="0" t="0" r="-46269" b="0"/>
            </a:stretch>
          </a:blipFill>
        </p:spPr>
      </p:sp>
      <p:sp>
        <p:nvSpPr>
          <p:cNvPr name="Freeform 3" id="3"/>
          <p:cNvSpPr/>
          <p:nvPr/>
        </p:nvSpPr>
        <p:spPr>
          <a:xfrm flipH="false" flipV="true" rot="-5400000">
            <a:off x="2012592" y="3479062"/>
            <a:ext cx="6537741" cy="7078134"/>
          </a:xfrm>
          <a:custGeom>
            <a:avLst/>
            <a:gdLst/>
            <a:ahLst/>
            <a:cxnLst/>
            <a:rect r="r" b="b" t="t" l="l"/>
            <a:pathLst>
              <a:path h="7078134" w="6537741">
                <a:moveTo>
                  <a:pt x="0" y="7078134"/>
                </a:moveTo>
                <a:lnTo>
                  <a:pt x="6537741" y="7078134"/>
                </a:lnTo>
                <a:lnTo>
                  <a:pt x="6537741" y="0"/>
                </a:lnTo>
                <a:lnTo>
                  <a:pt x="0" y="0"/>
                </a:lnTo>
                <a:lnTo>
                  <a:pt x="0" y="7078134"/>
                </a:lnTo>
                <a:close/>
              </a:path>
            </a:pathLst>
          </a:custGeom>
          <a:blipFill>
            <a:blip r:embed="rId2"/>
            <a:stretch>
              <a:fillRect l="0" t="0" r="-93764" b="0"/>
            </a:stretch>
          </a:blipFill>
        </p:spPr>
      </p:sp>
      <p:grpSp>
        <p:nvGrpSpPr>
          <p:cNvPr name="Group 4" id="4"/>
          <p:cNvGrpSpPr/>
          <p:nvPr/>
        </p:nvGrpSpPr>
        <p:grpSpPr>
          <a:xfrm rot="0">
            <a:off x="-1102275" y="2913372"/>
            <a:ext cx="8465189" cy="7995459"/>
            <a:chOff x="0" y="0"/>
            <a:chExt cx="739537" cy="698500"/>
          </a:xfrm>
        </p:grpSpPr>
        <p:sp>
          <p:nvSpPr>
            <p:cNvPr name="Freeform 5" id="5"/>
            <p:cNvSpPr/>
            <p:nvPr/>
          </p:nvSpPr>
          <p:spPr>
            <a:xfrm flipH="false" flipV="false" rot="0">
              <a:off x="0" y="0"/>
              <a:ext cx="739537" cy="698500"/>
            </a:xfrm>
            <a:custGeom>
              <a:avLst/>
              <a:gdLst/>
              <a:ahLst/>
              <a:cxnLst/>
              <a:rect r="r" b="b" t="t" l="l"/>
              <a:pathLst>
                <a:path h="698500" w="739537">
                  <a:moveTo>
                    <a:pt x="739537" y="349250"/>
                  </a:moveTo>
                  <a:lnTo>
                    <a:pt x="536337" y="698500"/>
                  </a:lnTo>
                  <a:lnTo>
                    <a:pt x="203200" y="698500"/>
                  </a:lnTo>
                  <a:lnTo>
                    <a:pt x="0" y="349250"/>
                  </a:lnTo>
                  <a:lnTo>
                    <a:pt x="203200" y="0"/>
                  </a:lnTo>
                  <a:lnTo>
                    <a:pt x="536337" y="0"/>
                  </a:lnTo>
                  <a:lnTo>
                    <a:pt x="739537" y="349250"/>
                  </a:lnTo>
                  <a:close/>
                </a:path>
              </a:pathLst>
            </a:custGeom>
            <a:blipFill>
              <a:blip r:embed="rId3"/>
              <a:stretch>
                <a:fillRect l="0" t="-3607" r="0" b="-3607"/>
              </a:stretch>
            </a:blipFill>
            <a:ln w="161925" cap="sq">
              <a:solidFill>
                <a:srgbClr val="042EA2"/>
              </a:solidFill>
              <a:prstDash val="solid"/>
              <a:miter/>
            </a:ln>
          </p:spPr>
        </p:sp>
      </p:grpSp>
      <p:sp>
        <p:nvSpPr>
          <p:cNvPr name="TextBox 6" id="6"/>
          <p:cNvSpPr txBox="true"/>
          <p:nvPr/>
        </p:nvSpPr>
        <p:spPr>
          <a:xfrm rot="0">
            <a:off x="5234113" y="342717"/>
            <a:ext cx="7172832" cy="856996"/>
          </a:xfrm>
          <a:prstGeom prst="rect">
            <a:avLst/>
          </a:prstGeom>
        </p:spPr>
        <p:txBody>
          <a:bodyPr anchor="t" rtlCol="false" tIns="0" lIns="0" bIns="0" rIns="0">
            <a:spAutoFit/>
          </a:bodyPr>
          <a:lstStyle/>
          <a:p>
            <a:pPr algn="l">
              <a:lnSpc>
                <a:spcPts val="6271"/>
              </a:lnSpc>
            </a:pPr>
            <a:r>
              <a:rPr lang="en-US" b="true" sz="5599" spc="-139">
                <a:solidFill>
                  <a:srgbClr val="FFFFFF"/>
                </a:solidFill>
                <a:latin typeface="Poppins Bold"/>
                <a:ea typeface="Poppins Bold"/>
                <a:cs typeface="Poppins Bold"/>
                <a:sym typeface="Poppins Bold"/>
              </a:rPr>
              <a:t>Data Preprocessing</a:t>
            </a:r>
          </a:p>
        </p:txBody>
      </p:sp>
      <p:sp>
        <p:nvSpPr>
          <p:cNvPr name="TextBox 7" id="7"/>
          <p:cNvSpPr txBox="true"/>
          <p:nvPr/>
        </p:nvSpPr>
        <p:spPr>
          <a:xfrm rot="0">
            <a:off x="1937074" y="1329614"/>
            <a:ext cx="4524273" cy="440055"/>
          </a:xfrm>
          <a:prstGeom prst="rect">
            <a:avLst/>
          </a:prstGeom>
        </p:spPr>
        <p:txBody>
          <a:bodyPr anchor="t" rtlCol="false" tIns="0" lIns="0" bIns="0" rIns="0">
            <a:spAutoFit/>
          </a:bodyPr>
          <a:lstStyle/>
          <a:p>
            <a:pPr algn="l" marL="647698" indent="-323849" lvl="1">
              <a:lnSpc>
                <a:spcPts val="3359"/>
              </a:lnSpc>
              <a:buFont typeface="Arial"/>
              <a:buChar char="•"/>
            </a:pPr>
            <a:r>
              <a:rPr lang="en-US" b="true" sz="2999" spc="59">
                <a:solidFill>
                  <a:srgbClr val="99FFCE"/>
                </a:solidFill>
                <a:latin typeface="Now Medium"/>
                <a:ea typeface="Now Medium"/>
                <a:cs typeface="Now Medium"/>
                <a:sym typeface="Now Medium"/>
              </a:rPr>
              <a:t>Data Cleaning</a:t>
            </a:r>
          </a:p>
        </p:txBody>
      </p:sp>
      <p:sp>
        <p:nvSpPr>
          <p:cNvPr name="TextBox 8" id="8"/>
          <p:cNvSpPr txBox="true"/>
          <p:nvPr/>
        </p:nvSpPr>
        <p:spPr>
          <a:xfrm rot="0">
            <a:off x="906101" y="1832895"/>
            <a:ext cx="7914428" cy="390144"/>
          </a:xfrm>
          <a:prstGeom prst="rect">
            <a:avLst/>
          </a:prstGeom>
        </p:spPr>
        <p:txBody>
          <a:bodyPr anchor="t" rtlCol="false" tIns="0" lIns="0" bIns="0" rIns="0">
            <a:spAutoFit/>
          </a:bodyPr>
          <a:lstStyle/>
          <a:p>
            <a:pPr algn="just">
              <a:lnSpc>
                <a:spcPts val="3167"/>
              </a:lnSpc>
            </a:pPr>
            <a:r>
              <a:rPr lang="en-US" sz="2199" spc="43">
                <a:solidFill>
                  <a:srgbClr val="FFFFFF"/>
                </a:solidFill>
                <a:latin typeface="Now"/>
                <a:ea typeface="Now"/>
                <a:cs typeface="Now"/>
                <a:sym typeface="Now"/>
              </a:rPr>
              <a:t>Menghapus Missing Value, Menghapus Duplikat data</a:t>
            </a:r>
          </a:p>
        </p:txBody>
      </p:sp>
      <p:sp>
        <p:nvSpPr>
          <p:cNvPr name="TextBox 9" id="9"/>
          <p:cNvSpPr txBox="true"/>
          <p:nvPr/>
        </p:nvSpPr>
        <p:spPr>
          <a:xfrm rot="0">
            <a:off x="9708273" y="1418788"/>
            <a:ext cx="4951663" cy="440055"/>
          </a:xfrm>
          <a:prstGeom prst="rect">
            <a:avLst/>
          </a:prstGeom>
        </p:spPr>
        <p:txBody>
          <a:bodyPr anchor="t" rtlCol="false" tIns="0" lIns="0" bIns="0" rIns="0">
            <a:spAutoFit/>
          </a:bodyPr>
          <a:lstStyle/>
          <a:p>
            <a:pPr algn="l" marL="647698" indent="-323849" lvl="1">
              <a:lnSpc>
                <a:spcPts val="3359"/>
              </a:lnSpc>
              <a:buFont typeface="Arial"/>
              <a:buChar char="•"/>
            </a:pPr>
            <a:r>
              <a:rPr lang="en-US" b="true" sz="2999" spc="59">
                <a:solidFill>
                  <a:srgbClr val="99FFCE"/>
                </a:solidFill>
                <a:latin typeface="Now Medium"/>
                <a:ea typeface="Now Medium"/>
                <a:cs typeface="Now Medium"/>
                <a:sym typeface="Now Medium"/>
              </a:rPr>
              <a:t>Feature Engineering </a:t>
            </a:r>
          </a:p>
        </p:txBody>
      </p:sp>
      <p:sp>
        <p:nvSpPr>
          <p:cNvPr name="TextBox 10" id="10"/>
          <p:cNvSpPr txBox="true"/>
          <p:nvPr/>
        </p:nvSpPr>
        <p:spPr>
          <a:xfrm rot="0">
            <a:off x="10031473" y="1999393"/>
            <a:ext cx="7914428" cy="390144"/>
          </a:xfrm>
          <a:prstGeom prst="rect">
            <a:avLst/>
          </a:prstGeom>
        </p:spPr>
        <p:txBody>
          <a:bodyPr anchor="t" rtlCol="false" tIns="0" lIns="0" bIns="0" rIns="0">
            <a:spAutoFit/>
          </a:bodyPr>
          <a:lstStyle/>
          <a:p>
            <a:pPr algn="just">
              <a:lnSpc>
                <a:spcPts val="3167"/>
              </a:lnSpc>
            </a:pPr>
            <a:r>
              <a:rPr lang="en-US" sz="2199" spc="43">
                <a:solidFill>
                  <a:srgbClr val="FFFFFF"/>
                </a:solidFill>
                <a:latin typeface="Now"/>
                <a:ea typeface="Now"/>
                <a:cs typeface="Now"/>
                <a:sym typeface="Now"/>
              </a:rPr>
              <a:t>M</a:t>
            </a:r>
            <a:r>
              <a:rPr lang="en-US" sz="2199" spc="43">
                <a:solidFill>
                  <a:srgbClr val="FFFFFF"/>
                </a:solidFill>
                <a:latin typeface="Now"/>
                <a:ea typeface="Now"/>
                <a:cs typeface="Now"/>
                <a:sym typeface="Now"/>
              </a:rPr>
              <a:t>engubah kolom DAYS_BIRTH menjadi Usia.</a:t>
            </a:r>
          </a:p>
        </p:txBody>
      </p:sp>
      <p:sp>
        <p:nvSpPr>
          <p:cNvPr name="TextBox 11" id="11"/>
          <p:cNvSpPr txBox="true"/>
          <p:nvPr/>
        </p:nvSpPr>
        <p:spPr>
          <a:xfrm rot="0">
            <a:off x="5878581" y="2522887"/>
            <a:ext cx="4152892" cy="440055"/>
          </a:xfrm>
          <a:prstGeom prst="rect">
            <a:avLst/>
          </a:prstGeom>
        </p:spPr>
        <p:txBody>
          <a:bodyPr anchor="t" rtlCol="false" tIns="0" lIns="0" bIns="0" rIns="0">
            <a:spAutoFit/>
          </a:bodyPr>
          <a:lstStyle/>
          <a:p>
            <a:pPr algn="l" marL="647698" indent="-323849" lvl="1">
              <a:lnSpc>
                <a:spcPts val="3359"/>
              </a:lnSpc>
              <a:buFont typeface="Arial"/>
              <a:buChar char="•"/>
            </a:pPr>
            <a:r>
              <a:rPr lang="en-US" b="true" sz="2999" spc="59">
                <a:solidFill>
                  <a:srgbClr val="99FFCE"/>
                </a:solidFill>
                <a:latin typeface="Now Medium"/>
                <a:ea typeface="Now Medium"/>
                <a:cs typeface="Now Medium"/>
                <a:sym typeface="Now Medium"/>
              </a:rPr>
              <a:t>Label Encoding</a:t>
            </a:r>
          </a:p>
        </p:txBody>
      </p:sp>
      <p:sp>
        <p:nvSpPr>
          <p:cNvPr name="TextBox 12" id="12"/>
          <p:cNvSpPr txBox="true"/>
          <p:nvPr/>
        </p:nvSpPr>
        <p:spPr>
          <a:xfrm rot="0">
            <a:off x="6074259" y="3029617"/>
            <a:ext cx="11548442" cy="390144"/>
          </a:xfrm>
          <a:prstGeom prst="rect">
            <a:avLst/>
          </a:prstGeom>
        </p:spPr>
        <p:txBody>
          <a:bodyPr anchor="t" rtlCol="false" tIns="0" lIns="0" bIns="0" rIns="0">
            <a:spAutoFit/>
          </a:bodyPr>
          <a:lstStyle/>
          <a:p>
            <a:pPr algn="just">
              <a:lnSpc>
                <a:spcPts val="3167"/>
              </a:lnSpc>
            </a:pPr>
            <a:r>
              <a:rPr lang="en-US" sz="2199" spc="43">
                <a:solidFill>
                  <a:srgbClr val="FFFFFF"/>
                </a:solidFill>
                <a:latin typeface="Now"/>
                <a:ea typeface="Now"/>
                <a:cs typeface="Now"/>
                <a:sym typeface="Now"/>
              </a:rPr>
              <a:t>U</a:t>
            </a:r>
            <a:r>
              <a:rPr lang="en-US" sz="2199" spc="43">
                <a:solidFill>
                  <a:srgbClr val="FFFFFF"/>
                </a:solidFill>
                <a:latin typeface="Now"/>
                <a:ea typeface="Now"/>
                <a:cs typeface="Now"/>
                <a:sym typeface="Now"/>
              </a:rPr>
              <a:t>ntuk variabel kategorikal seperti CODE_GENDER, NAME_CONTRACT_TYPE, dll.</a:t>
            </a:r>
          </a:p>
        </p:txBody>
      </p:sp>
      <p:sp>
        <p:nvSpPr>
          <p:cNvPr name="TextBox 13" id="13"/>
          <p:cNvSpPr txBox="true"/>
          <p:nvPr/>
        </p:nvSpPr>
        <p:spPr>
          <a:xfrm rot="0">
            <a:off x="10928260" y="3863622"/>
            <a:ext cx="4320616" cy="440055"/>
          </a:xfrm>
          <a:prstGeom prst="rect">
            <a:avLst/>
          </a:prstGeom>
        </p:spPr>
        <p:txBody>
          <a:bodyPr anchor="t" rtlCol="false" tIns="0" lIns="0" bIns="0" rIns="0">
            <a:spAutoFit/>
          </a:bodyPr>
          <a:lstStyle/>
          <a:p>
            <a:pPr algn="l" marL="647698" indent="-323849" lvl="1">
              <a:lnSpc>
                <a:spcPts val="3359"/>
              </a:lnSpc>
              <a:buFont typeface="Arial"/>
              <a:buChar char="•"/>
            </a:pPr>
            <a:r>
              <a:rPr lang="en-US" b="true" sz="2999" spc="59">
                <a:solidFill>
                  <a:srgbClr val="99FFCE"/>
                </a:solidFill>
                <a:latin typeface="Now Medium"/>
                <a:ea typeface="Now Medium"/>
                <a:cs typeface="Now Medium"/>
                <a:sym typeface="Now Medium"/>
              </a:rPr>
              <a:t>Normalisasi Data</a:t>
            </a:r>
          </a:p>
        </p:txBody>
      </p:sp>
      <p:sp>
        <p:nvSpPr>
          <p:cNvPr name="TextBox 14" id="14"/>
          <p:cNvSpPr txBox="true"/>
          <p:nvPr/>
        </p:nvSpPr>
        <p:spPr>
          <a:xfrm rot="0">
            <a:off x="7362913" y="4344255"/>
            <a:ext cx="10470485" cy="1990344"/>
          </a:xfrm>
          <a:prstGeom prst="rect">
            <a:avLst/>
          </a:prstGeom>
        </p:spPr>
        <p:txBody>
          <a:bodyPr anchor="t" rtlCol="false" tIns="0" lIns="0" bIns="0" rIns="0">
            <a:spAutoFit/>
          </a:bodyPr>
          <a:lstStyle/>
          <a:p>
            <a:pPr algn="just">
              <a:lnSpc>
                <a:spcPts val="3167"/>
              </a:lnSpc>
            </a:pPr>
            <a:r>
              <a:rPr lang="en-US" sz="2199" spc="43">
                <a:solidFill>
                  <a:srgbClr val="FFFFFF"/>
                </a:solidFill>
                <a:latin typeface="Now"/>
                <a:ea typeface="Now"/>
                <a:cs typeface="Now"/>
                <a:sym typeface="Now"/>
              </a:rPr>
              <a:t>n</a:t>
            </a:r>
            <a:r>
              <a:rPr lang="en-US" sz="2199" spc="43">
                <a:solidFill>
                  <a:srgbClr val="FFFFFF"/>
                </a:solidFill>
                <a:latin typeface="Now"/>
                <a:ea typeface="Now"/>
                <a:cs typeface="Now"/>
                <a:sym typeface="Now"/>
              </a:rPr>
              <a:t>ormalisasi menggunakan metode Min-Max Scaler agar seluruh fitur numerik berada pada skala yang sama, yaitu antara 0 dan 1. Tujuannya adalah untuk menghindari perbedaan skala antar variabel yang dapat memengaruhi kinerja model, mempercepat proses pembelajaran algoritma, serta meningkatkan akurasi prediksi.</a:t>
            </a:r>
          </a:p>
        </p:txBody>
      </p:sp>
      <p:sp>
        <p:nvSpPr>
          <p:cNvPr name="TextBox 15" id="15"/>
          <p:cNvSpPr txBox="true"/>
          <p:nvPr/>
        </p:nvSpPr>
        <p:spPr>
          <a:xfrm rot="0">
            <a:off x="7547965" y="6695836"/>
            <a:ext cx="6117522" cy="440055"/>
          </a:xfrm>
          <a:prstGeom prst="rect">
            <a:avLst/>
          </a:prstGeom>
        </p:spPr>
        <p:txBody>
          <a:bodyPr anchor="t" rtlCol="false" tIns="0" lIns="0" bIns="0" rIns="0">
            <a:spAutoFit/>
          </a:bodyPr>
          <a:lstStyle/>
          <a:p>
            <a:pPr algn="l" marL="647698" indent="-323849" lvl="1">
              <a:lnSpc>
                <a:spcPts val="3359"/>
              </a:lnSpc>
              <a:buFont typeface="Arial"/>
              <a:buChar char="•"/>
            </a:pPr>
            <a:r>
              <a:rPr lang="en-US" b="true" sz="2999" spc="59">
                <a:solidFill>
                  <a:srgbClr val="99FFCE"/>
                </a:solidFill>
                <a:latin typeface="Now Medium"/>
                <a:ea typeface="Now Medium"/>
                <a:cs typeface="Now Medium"/>
                <a:sym typeface="Now Medium"/>
              </a:rPr>
              <a:t>SMOTE dan Undersampling</a:t>
            </a:r>
          </a:p>
        </p:txBody>
      </p:sp>
      <p:sp>
        <p:nvSpPr>
          <p:cNvPr name="TextBox 16" id="16"/>
          <p:cNvSpPr txBox="true"/>
          <p:nvPr/>
        </p:nvSpPr>
        <p:spPr>
          <a:xfrm rot="0">
            <a:off x="7870552" y="7278766"/>
            <a:ext cx="9072788" cy="790194"/>
          </a:xfrm>
          <a:prstGeom prst="rect">
            <a:avLst/>
          </a:prstGeom>
        </p:spPr>
        <p:txBody>
          <a:bodyPr anchor="t" rtlCol="false" tIns="0" lIns="0" bIns="0" rIns="0">
            <a:spAutoFit/>
          </a:bodyPr>
          <a:lstStyle/>
          <a:p>
            <a:pPr algn="just">
              <a:lnSpc>
                <a:spcPts val="3167"/>
              </a:lnSpc>
            </a:pPr>
            <a:r>
              <a:rPr lang="en-US" sz="2199" spc="43">
                <a:solidFill>
                  <a:srgbClr val="FFFFFF"/>
                </a:solidFill>
                <a:latin typeface="Now"/>
                <a:ea typeface="Now"/>
                <a:cs typeface="Now"/>
                <a:sym typeface="Now"/>
              </a:rPr>
              <a:t>Untuk mengatasi ketidakseimbangan kelas dan memastikan model dapat belajar dengan baik dari kelas minoritas.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4BBD"/>
        </a:solidFill>
      </p:bgPr>
    </p:bg>
    <p:spTree>
      <p:nvGrpSpPr>
        <p:cNvPr id="1" name=""/>
        <p:cNvGrpSpPr/>
        <p:nvPr/>
      </p:nvGrpSpPr>
      <p:grpSpPr>
        <a:xfrm>
          <a:off x="0" y="0"/>
          <a:ext cx="0" cy="0"/>
          <a:chOff x="0" y="0"/>
          <a:chExt cx="0" cy="0"/>
        </a:xfrm>
      </p:grpSpPr>
      <p:sp>
        <p:nvSpPr>
          <p:cNvPr name="Freeform 2" id="2"/>
          <p:cNvSpPr/>
          <p:nvPr/>
        </p:nvSpPr>
        <p:spPr>
          <a:xfrm flipH="false" flipV="true" rot="-5400000">
            <a:off x="-4118805" y="2118783"/>
            <a:ext cx="9258300" cy="7078134"/>
          </a:xfrm>
          <a:custGeom>
            <a:avLst/>
            <a:gdLst/>
            <a:ahLst/>
            <a:cxnLst/>
            <a:rect r="r" b="b" t="t" l="l"/>
            <a:pathLst>
              <a:path h="7078134" w="9258300">
                <a:moveTo>
                  <a:pt x="0" y="7078134"/>
                </a:moveTo>
                <a:lnTo>
                  <a:pt x="9258300" y="7078134"/>
                </a:lnTo>
                <a:lnTo>
                  <a:pt x="9258300" y="0"/>
                </a:lnTo>
                <a:lnTo>
                  <a:pt x="0" y="0"/>
                </a:lnTo>
                <a:lnTo>
                  <a:pt x="0" y="7078134"/>
                </a:lnTo>
                <a:close/>
              </a:path>
            </a:pathLst>
          </a:custGeom>
          <a:blipFill>
            <a:blip r:embed="rId2"/>
            <a:stretch>
              <a:fillRect l="0" t="0" r="-36826" b="0"/>
            </a:stretch>
          </a:blipFill>
        </p:spPr>
      </p:sp>
      <p:sp>
        <p:nvSpPr>
          <p:cNvPr name="Freeform 3" id="3"/>
          <p:cNvSpPr/>
          <p:nvPr/>
        </p:nvSpPr>
        <p:spPr>
          <a:xfrm flipH="true" flipV="false" rot="-5400000">
            <a:off x="12630150" y="1090083"/>
            <a:ext cx="9258300" cy="7078134"/>
          </a:xfrm>
          <a:custGeom>
            <a:avLst/>
            <a:gdLst/>
            <a:ahLst/>
            <a:cxnLst/>
            <a:rect r="r" b="b" t="t" l="l"/>
            <a:pathLst>
              <a:path h="7078134" w="9258300">
                <a:moveTo>
                  <a:pt x="9258300" y="0"/>
                </a:moveTo>
                <a:lnTo>
                  <a:pt x="0" y="0"/>
                </a:lnTo>
                <a:lnTo>
                  <a:pt x="0" y="7078134"/>
                </a:lnTo>
                <a:lnTo>
                  <a:pt x="9258300" y="7078134"/>
                </a:lnTo>
                <a:lnTo>
                  <a:pt x="9258300" y="0"/>
                </a:lnTo>
                <a:close/>
              </a:path>
            </a:pathLst>
          </a:custGeom>
          <a:blipFill>
            <a:blip r:embed="rId2"/>
            <a:stretch>
              <a:fillRect l="0" t="0" r="-36826" b="0"/>
            </a:stretch>
          </a:blipFill>
        </p:spPr>
      </p:sp>
      <p:grpSp>
        <p:nvGrpSpPr>
          <p:cNvPr name="Group 4" id="4"/>
          <p:cNvGrpSpPr/>
          <p:nvPr/>
        </p:nvGrpSpPr>
        <p:grpSpPr>
          <a:xfrm rot="0">
            <a:off x="5230551" y="8917140"/>
            <a:ext cx="3188037" cy="2739719"/>
            <a:chOff x="0" y="0"/>
            <a:chExt cx="812800" cy="698500"/>
          </a:xfrm>
        </p:grpSpPr>
        <p:sp>
          <p:nvSpPr>
            <p:cNvPr name="Freeform 5" id="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42EA2"/>
            </a:solidFill>
          </p:spPr>
        </p:sp>
        <p:sp>
          <p:nvSpPr>
            <p:cNvPr name="TextBox 6" id="6"/>
            <p:cNvSpPr txBox="true"/>
            <p:nvPr/>
          </p:nvSpPr>
          <p:spPr>
            <a:xfrm>
              <a:off x="114300" y="-57150"/>
              <a:ext cx="584200" cy="755650"/>
            </a:xfrm>
            <a:prstGeom prst="rect">
              <a:avLst/>
            </a:prstGeom>
          </p:spPr>
          <p:txBody>
            <a:bodyPr anchor="ctr" rtlCol="false" tIns="50800" lIns="50800" bIns="50800" rIns="50800"/>
            <a:lstStyle/>
            <a:p>
              <a:pPr algn="ctr">
                <a:lnSpc>
                  <a:spcPts val="3024"/>
                </a:lnSpc>
              </a:pPr>
            </a:p>
          </p:txBody>
        </p:sp>
      </p:grpSp>
      <p:grpSp>
        <p:nvGrpSpPr>
          <p:cNvPr name="Group 7" id="7"/>
          <p:cNvGrpSpPr/>
          <p:nvPr/>
        </p:nvGrpSpPr>
        <p:grpSpPr>
          <a:xfrm rot="0">
            <a:off x="10200804" y="-1369860"/>
            <a:ext cx="3188037" cy="2739719"/>
            <a:chOff x="0" y="0"/>
            <a:chExt cx="812800" cy="698500"/>
          </a:xfrm>
        </p:grpSpPr>
        <p:sp>
          <p:nvSpPr>
            <p:cNvPr name="Freeform 8" id="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42EA2"/>
            </a:solidFill>
          </p:spPr>
        </p:sp>
        <p:sp>
          <p:nvSpPr>
            <p:cNvPr name="TextBox 9" id="9"/>
            <p:cNvSpPr txBox="true"/>
            <p:nvPr/>
          </p:nvSpPr>
          <p:spPr>
            <a:xfrm>
              <a:off x="114300" y="-57150"/>
              <a:ext cx="584200" cy="755650"/>
            </a:xfrm>
            <a:prstGeom prst="rect">
              <a:avLst/>
            </a:prstGeom>
          </p:spPr>
          <p:txBody>
            <a:bodyPr anchor="ctr" rtlCol="false" tIns="50800" lIns="50800" bIns="50800" rIns="50800"/>
            <a:lstStyle/>
            <a:p>
              <a:pPr algn="ctr">
                <a:lnSpc>
                  <a:spcPts val="3024"/>
                </a:lnSpc>
              </a:pPr>
            </a:p>
          </p:txBody>
        </p:sp>
      </p:grpSp>
      <p:sp>
        <p:nvSpPr>
          <p:cNvPr name="Freeform 10" id="10"/>
          <p:cNvSpPr/>
          <p:nvPr/>
        </p:nvSpPr>
        <p:spPr>
          <a:xfrm flipH="false" flipV="false" rot="0">
            <a:off x="1028700" y="1383808"/>
            <a:ext cx="6746193" cy="5141571"/>
          </a:xfrm>
          <a:custGeom>
            <a:avLst/>
            <a:gdLst/>
            <a:ahLst/>
            <a:cxnLst/>
            <a:rect r="r" b="b" t="t" l="l"/>
            <a:pathLst>
              <a:path h="5141571" w="6746193">
                <a:moveTo>
                  <a:pt x="0" y="0"/>
                </a:moveTo>
                <a:lnTo>
                  <a:pt x="6746193" y="0"/>
                </a:lnTo>
                <a:lnTo>
                  <a:pt x="6746193" y="5141570"/>
                </a:lnTo>
                <a:lnTo>
                  <a:pt x="0" y="5141570"/>
                </a:lnTo>
                <a:lnTo>
                  <a:pt x="0" y="0"/>
                </a:lnTo>
                <a:close/>
              </a:path>
            </a:pathLst>
          </a:custGeom>
          <a:blipFill>
            <a:blip r:embed="rId3"/>
            <a:stretch>
              <a:fillRect l="0" t="0" r="0" b="0"/>
            </a:stretch>
          </a:blipFill>
        </p:spPr>
      </p:sp>
      <p:sp>
        <p:nvSpPr>
          <p:cNvPr name="TextBox 11" id="11"/>
          <p:cNvSpPr txBox="true"/>
          <p:nvPr/>
        </p:nvSpPr>
        <p:spPr>
          <a:xfrm rot="0">
            <a:off x="860976" y="6743263"/>
            <a:ext cx="7908243" cy="2390394"/>
          </a:xfrm>
          <a:prstGeom prst="rect">
            <a:avLst/>
          </a:prstGeom>
        </p:spPr>
        <p:txBody>
          <a:bodyPr anchor="t" rtlCol="false" tIns="0" lIns="0" bIns="0" rIns="0">
            <a:spAutoFit/>
          </a:bodyPr>
          <a:lstStyle/>
          <a:p>
            <a:pPr algn="just">
              <a:lnSpc>
                <a:spcPts val="3168"/>
              </a:lnSpc>
            </a:pPr>
            <a:r>
              <a:rPr lang="en-US" sz="2200" spc="44">
                <a:solidFill>
                  <a:srgbClr val="FFFFFF"/>
                </a:solidFill>
                <a:latin typeface="Now"/>
                <a:ea typeface="Now"/>
                <a:cs typeface="Now"/>
                <a:sym typeface="Now"/>
              </a:rPr>
              <a:t>Berdasarkan visualisasi data diatas terdapat Risiko gagal bayar tergolong rendah, menunjukkan mayoritas nasabah memiliki profil pembayaran baik, namun proporsi yang tidak seimbang perlu diwaspadai agar model prediksi tidak bias terhadap nasabah lancar bayar.</a:t>
            </a:r>
          </a:p>
        </p:txBody>
      </p:sp>
      <p:sp>
        <p:nvSpPr>
          <p:cNvPr name="TextBox 12" id="12"/>
          <p:cNvSpPr txBox="true"/>
          <p:nvPr/>
        </p:nvSpPr>
        <p:spPr>
          <a:xfrm rot="0">
            <a:off x="3609221" y="294132"/>
            <a:ext cx="12028749" cy="734568"/>
          </a:xfrm>
          <a:prstGeom prst="rect">
            <a:avLst/>
          </a:prstGeom>
        </p:spPr>
        <p:txBody>
          <a:bodyPr anchor="t" rtlCol="false" tIns="0" lIns="0" bIns="0" rIns="0">
            <a:spAutoFit/>
          </a:bodyPr>
          <a:lstStyle/>
          <a:p>
            <a:pPr algn="l">
              <a:lnSpc>
                <a:spcPts val="5376"/>
              </a:lnSpc>
            </a:pPr>
            <a:r>
              <a:rPr lang="en-US" b="true" sz="4800" spc="-120">
                <a:solidFill>
                  <a:srgbClr val="99FFCE"/>
                </a:solidFill>
                <a:latin typeface="Poppins Bold"/>
                <a:ea typeface="Poppins Bold"/>
                <a:cs typeface="Poppins Bold"/>
                <a:sym typeface="Poppins Bold"/>
              </a:rPr>
              <a:t>D</a:t>
            </a:r>
            <a:r>
              <a:rPr lang="en-US" b="true" sz="4800" spc="-120">
                <a:solidFill>
                  <a:srgbClr val="99FFCE"/>
                </a:solidFill>
                <a:latin typeface="Poppins Bold"/>
                <a:ea typeface="Poppins Bold"/>
                <a:cs typeface="Poppins Bold"/>
                <a:sym typeface="Poppins Bold"/>
              </a:rPr>
              <a:t>ata Visualization and Business Insight</a:t>
            </a:r>
          </a:p>
        </p:txBody>
      </p:sp>
      <p:sp>
        <p:nvSpPr>
          <p:cNvPr name="TextBox 13" id="13"/>
          <p:cNvSpPr txBox="true"/>
          <p:nvPr/>
        </p:nvSpPr>
        <p:spPr>
          <a:xfrm rot="0">
            <a:off x="9749770" y="6743263"/>
            <a:ext cx="7940926" cy="1590294"/>
          </a:xfrm>
          <a:prstGeom prst="rect">
            <a:avLst/>
          </a:prstGeom>
        </p:spPr>
        <p:txBody>
          <a:bodyPr anchor="t" rtlCol="false" tIns="0" lIns="0" bIns="0" rIns="0">
            <a:spAutoFit/>
          </a:bodyPr>
          <a:lstStyle/>
          <a:p>
            <a:pPr algn="just">
              <a:lnSpc>
                <a:spcPts val="3168"/>
              </a:lnSpc>
            </a:pPr>
            <a:r>
              <a:rPr lang="en-US" sz="2200" spc="44">
                <a:solidFill>
                  <a:srgbClr val="FFFFFF"/>
                </a:solidFill>
                <a:latin typeface="Now"/>
                <a:ea typeface="Now"/>
                <a:cs typeface="Now"/>
                <a:sym typeface="Now"/>
              </a:rPr>
              <a:t>p</a:t>
            </a:r>
            <a:r>
              <a:rPr lang="en-US" sz="2200" spc="44">
                <a:solidFill>
                  <a:srgbClr val="FFFFFF"/>
                </a:solidFill>
                <a:latin typeface="Now"/>
                <a:ea typeface="Now"/>
                <a:cs typeface="Now"/>
                <a:sym typeface="Now"/>
              </a:rPr>
              <a:t>ekerjaan berisiko tinggi seperti buruh dan sopir lebih rentan gagal bayar karena pendapatan tidak stabil, sehingga perusahaan perlu menyesuaikan kebijakan kredit dan bunga sesuai tingkat risiko pekerjaan.</a:t>
            </a:r>
          </a:p>
        </p:txBody>
      </p:sp>
      <p:sp>
        <p:nvSpPr>
          <p:cNvPr name="Freeform 14" id="14"/>
          <p:cNvSpPr/>
          <p:nvPr/>
        </p:nvSpPr>
        <p:spPr>
          <a:xfrm flipH="false" flipV="false" rot="0">
            <a:off x="9859751" y="1369860"/>
            <a:ext cx="7422983" cy="5155519"/>
          </a:xfrm>
          <a:custGeom>
            <a:avLst/>
            <a:gdLst/>
            <a:ahLst/>
            <a:cxnLst/>
            <a:rect r="r" b="b" t="t" l="l"/>
            <a:pathLst>
              <a:path h="5155519" w="7422983">
                <a:moveTo>
                  <a:pt x="0" y="0"/>
                </a:moveTo>
                <a:lnTo>
                  <a:pt x="7422983" y="0"/>
                </a:lnTo>
                <a:lnTo>
                  <a:pt x="7422983" y="5155518"/>
                </a:lnTo>
                <a:lnTo>
                  <a:pt x="0" y="5155518"/>
                </a:lnTo>
                <a:lnTo>
                  <a:pt x="0" y="0"/>
                </a:lnTo>
                <a:close/>
              </a:path>
            </a:pathLst>
          </a:custGeom>
          <a:blipFill>
            <a:blip r:embed="rId4"/>
            <a:stretch>
              <a:fillRect l="0" t="0" r="-3661"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4BBD"/>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3868299" y="167762"/>
            <a:ext cx="8118951" cy="7078134"/>
          </a:xfrm>
          <a:custGeom>
            <a:avLst/>
            <a:gdLst/>
            <a:ahLst/>
            <a:cxnLst/>
            <a:rect r="r" b="b" t="t" l="l"/>
            <a:pathLst>
              <a:path h="7078134" w="8118951">
                <a:moveTo>
                  <a:pt x="8118951" y="0"/>
                </a:moveTo>
                <a:lnTo>
                  <a:pt x="0" y="0"/>
                </a:lnTo>
                <a:lnTo>
                  <a:pt x="0" y="7078134"/>
                </a:lnTo>
                <a:lnTo>
                  <a:pt x="8118951" y="7078134"/>
                </a:lnTo>
                <a:lnTo>
                  <a:pt x="8118951" y="0"/>
                </a:lnTo>
                <a:close/>
              </a:path>
            </a:pathLst>
          </a:custGeom>
          <a:blipFill>
            <a:blip r:embed="rId2"/>
            <a:stretch>
              <a:fillRect l="0" t="0" r="-56027" b="0"/>
            </a:stretch>
          </a:blipFill>
        </p:spPr>
      </p:sp>
      <p:sp>
        <p:nvSpPr>
          <p:cNvPr name="Freeform 3" id="3"/>
          <p:cNvSpPr/>
          <p:nvPr/>
        </p:nvSpPr>
        <p:spPr>
          <a:xfrm flipH="true" flipV="true" rot="-5400000">
            <a:off x="-3699250" y="167762"/>
            <a:ext cx="8118951" cy="7078134"/>
          </a:xfrm>
          <a:custGeom>
            <a:avLst/>
            <a:gdLst/>
            <a:ahLst/>
            <a:cxnLst/>
            <a:rect r="r" b="b" t="t" l="l"/>
            <a:pathLst>
              <a:path h="7078134" w="8118951">
                <a:moveTo>
                  <a:pt x="8118951" y="7078134"/>
                </a:moveTo>
                <a:lnTo>
                  <a:pt x="0" y="7078134"/>
                </a:lnTo>
                <a:lnTo>
                  <a:pt x="0" y="0"/>
                </a:lnTo>
                <a:lnTo>
                  <a:pt x="8118951" y="0"/>
                </a:lnTo>
                <a:lnTo>
                  <a:pt x="8118951" y="7078134"/>
                </a:lnTo>
                <a:close/>
              </a:path>
            </a:pathLst>
          </a:custGeom>
          <a:blipFill>
            <a:blip r:embed="rId2"/>
            <a:stretch>
              <a:fillRect l="0" t="0" r="-56027" b="0"/>
            </a:stretch>
          </a:blipFill>
        </p:spPr>
      </p:sp>
      <p:sp>
        <p:nvSpPr>
          <p:cNvPr name="Freeform 4" id="4"/>
          <p:cNvSpPr/>
          <p:nvPr/>
        </p:nvSpPr>
        <p:spPr>
          <a:xfrm flipH="false" flipV="false" rot="0">
            <a:off x="360225" y="9391650"/>
            <a:ext cx="1231596" cy="597615"/>
          </a:xfrm>
          <a:custGeom>
            <a:avLst/>
            <a:gdLst/>
            <a:ahLst/>
            <a:cxnLst/>
            <a:rect r="r" b="b" t="t" l="l"/>
            <a:pathLst>
              <a:path h="597615" w="1231596">
                <a:moveTo>
                  <a:pt x="0" y="0"/>
                </a:moveTo>
                <a:lnTo>
                  <a:pt x="1231596" y="0"/>
                </a:lnTo>
                <a:lnTo>
                  <a:pt x="1231596" y="597615"/>
                </a:lnTo>
                <a:lnTo>
                  <a:pt x="0" y="597615"/>
                </a:lnTo>
                <a:lnTo>
                  <a:pt x="0" y="0"/>
                </a:lnTo>
                <a:close/>
              </a:path>
            </a:pathLst>
          </a:custGeom>
          <a:blipFill>
            <a:blip r:embed="rId3">
              <a:extLst>
                <a:ext uri="{96DAC541-7B7A-43D3-8B79-37D633B846F1}">
                  <asvg:svgBlip xmlns:asvg="http://schemas.microsoft.com/office/drawing/2016/SVG/main" r:embed="rId4"/>
                </a:ext>
              </a:extLst>
            </a:blip>
            <a:stretch>
              <a:fillRect l="-63144" t="0" r="-35396" b="-123923"/>
            </a:stretch>
          </a:blipFill>
        </p:spPr>
      </p:sp>
      <p:sp>
        <p:nvSpPr>
          <p:cNvPr name="Freeform 5" id="5"/>
          <p:cNvSpPr/>
          <p:nvPr/>
        </p:nvSpPr>
        <p:spPr>
          <a:xfrm flipH="false" flipV="false" rot="0">
            <a:off x="16774796" y="9391650"/>
            <a:ext cx="1152979" cy="597615"/>
          </a:xfrm>
          <a:custGeom>
            <a:avLst/>
            <a:gdLst/>
            <a:ahLst/>
            <a:cxnLst/>
            <a:rect r="r" b="b" t="t" l="l"/>
            <a:pathLst>
              <a:path h="597615" w="1152979">
                <a:moveTo>
                  <a:pt x="0" y="0"/>
                </a:moveTo>
                <a:lnTo>
                  <a:pt x="1152979" y="0"/>
                </a:lnTo>
                <a:lnTo>
                  <a:pt x="1152979" y="597615"/>
                </a:lnTo>
                <a:lnTo>
                  <a:pt x="0" y="597615"/>
                </a:lnTo>
                <a:lnTo>
                  <a:pt x="0" y="0"/>
                </a:lnTo>
                <a:close/>
              </a:path>
            </a:pathLst>
          </a:custGeom>
          <a:blipFill>
            <a:blip r:embed="rId3">
              <a:extLst>
                <a:ext uri="{96DAC541-7B7A-43D3-8B79-37D633B846F1}">
                  <asvg:svgBlip xmlns:asvg="http://schemas.microsoft.com/office/drawing/2016/SVG/main" r:embed="rId4"/>
                </a:ext>
              </a:extLst>
            </a:blip>
            <a:stretch>
              <a:fillRect l="-112078" t="0" r="0" b="-123923"/>
            </a:stretch>
          </a:blipFill>
        </p:spPr>
      </p:sp>
      <p:sp>
        <p:nvSpPr>
          <p:cNvPr name="TextBox 6" id="6"/>
          <p:cNvSpPr txBox="true"/>
          <p:nvPr/>
        </p:nvSpPr>
        <p:spPr>
          <a:xfrm rot="0">
            <a:off x="4189761" y="595439"/>
            <a:ext cx="10198947" cy="856996"/>
          </a:xfrm>
          <a:prstGeom prst="rect">
            <a:avLst/>
          </a:prstGeom>
        </p:spPr>
        <p:txBody>
          <a:bodyPr anchor="t" rtlCol="false" tIns="0" lIns="0" bIns="0" rIns="0">
            <a:spAutoFit/>
          </a:bodyPr>
          <a:lstStyle/>
          <a:p>
            <a:pPr algn="ctr">
              <a:lnSpc>
                <a:spcPts val="6272"/>
              </a:lnSpc>
            </a:pPr>
            <a:r>
              <a:rPr lang="en-US" b="true" sz="5600" spc="-140">
                <a:solidFill>
                  <a:srgbClr val="FFFFFF"/>
                </a:solidFill>
                <a:latin typeface="Poppins Bold"/>
                <a:ea typeface="Poppins Bold"/>
                <a:cs typeface="Poppins Bold"/>
                <a:sym typeface="Poppins Bold"/>
              </a:rPr>
              <a:t>Modelling dan Evaluation</a:t>
            </a:r>
          </a:p>
        </p:txBody>
      </p:sp>
      <p:sp>
        <p:nvSpPr>
          <p:cNvPr name="TextBox 7" id="7"/>
          <p:cNvSpPr txBox="true"/>
          <p:nvPr/>
        </p:nvSpPr>
        <p:spPr>
          <a:xfrm rot="0">
            <a:off x="2003144" y="6952757"/>
            <a:ext cx="14234677" cy="1986280"/>
          </a:xfrm>
          <a:prstGeom prst="rect">
            <a:avLst/>
          </a:prstGeom>
        </p:spPr>
        <p:txBody>
          <a:bodyPr anchor="t" rtlCol="false" tIns="0" lIns="0" bIns="0" rIns="0">
            <a:spAutoFit/>
          </a:bodyPr>
          <a:lstStyle/>
          <a:p>
            <a:pPr algn="just">
              <a:lnSpc>
                <a:spcPts val="3920"/>
              </a:lnSpc>
            </a:pPr>
            <a:r>
              <a:rPr lang="en-US" sz="2800">
                <a:solidFill>
                  <a:srgbClr val="99FFCE"/>
                </a:solidFill>
                <a:latin typeface="Times New Roman"/>
                <a:ea typeface="Times New Roman"/>
                <a:cs typeface="Times New Roman"/>
                <a:sym typeface="Times New Roman"/>
              </a:rPr>
              <a:t>Berdasarkan tabel diatas didapatkan, Jika fokus pada akurasi dan kestabilan performa keseluruhan, maka Random Forest atau Gradient Boosting merupakan pilihan terbaik, kemudian Jika tujuan utama adalah kemampuan membedakan antar kelas (AUC-ROC), maka Logistic Regression sedikit lebih unggul, namun dengan performa prediksi yang jauh lebih rendah secara keseluruhan.</a:t>
            </a:r>
          </a:p>
        </p:txBody>
      </p:sp>
      <p:sp>
        <p:nvSpPr>
          <p:cNvPr name="Freeform 8" id="8"/>
          <p:cNvSpPr/>
          <p:nvPr/>
        </p:nvSpPr>
        <p:spPr>
          <a:xfrm flipH="false" flipV="false" rot="0">
            <a:off x="2187714" y="1669880"/>
            <a:ext cx="14050108" cy="4973692"/>
          </a:xfrm>
          <a:custGeom>
            <a:avLst/>
            <a:gdLst/>
            <a:ahLst/>
            <a:cxnLst/>
            <a:rect r="r" b="b" t="t" l="l"/>
            <a:pathLst>
              <a:path h="4973692" w="14050108">
                <a:moveTo>
                  <a:pt x="0" y="0"/>
                </a:moveTo>
                <a:lnTo>
                  <a:pt x="14050107" y="0"/>
                </a:lnTo>
                <a:lnTo>
                  <a:pt x="14050107" y="4973692"/>
                </a:lnTo>
                <a:lnTo>
                  <a:pt x="0" y="4973692"/>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4BBD"/>
        </a:solidFill>
      </p:bgPr>
    </p:bg>
    <p:spTree>
      <p:nvGrpSpPr>
        <p:cNvPr id="1" name=""/>
        <p:cNvGrpSpPr/>
        <p:nvPr/>
      </p:nvGrpSpPr>
      <p:grpSpPr>
        <a:xfrm>
          <a:off x="0" y="0"/>
          <a:ext cx="0" cy="0"/>
          <a:chOff x="0" y="0"/>
          <a:chExt cx="0" cy="0"/>
        </a:xfrm>
      </p:grpSpPr>
      <p:sp>
        <p:nvSpPr>
          <p:cNvPr name="TextBox 2" id="2"/>
          <p:cNvSpPr txBox="true"/>
          <p:nvPr/>
        </p:nvSpPr>
        <p:spPr>
          <a:xfrm rot="0">
            <a:off x="833022" y="1519428"/>
            <a:ext cx="10181166" cy="7190994"/>
          </a:xfrm>
          <a:prstGeom prst="rect">
            <a:avLst/>
          </a:prstGeom>
        </p:spPr>
        <p:txBody>
          <a:bodyPr anchor="t" rtlCol="false" tIns="0" lIns="0" bIns="0" rIns="0">
            <a:spAutoFit/>
          </a:bodyPr>
          <a:lstStyle/>
          <a:p>
            <a:pPr algn="just" marL="474979" indent="-237490" lvl="1">
              <a:lnSpc>
                <a:spcPts val="3167"/>
              </a:lnSpc>
              <a:buAutoNum type="arabicPeriod" startAt="1"/>
            </a:pPr>
            <a:r>
              <a:rPr lang="en-US" sz="2199" spc="43">
                <a:solidFill>
                  <a:srgbClr val="FFFFFF"/>
                </a:solidFill>
                <a:latin typeface="Now"/>
                <a:ea typeface="Now"/>
                <a:cs typeface="Now"/>
                <a:sym typeface="Now"/>
              </a:rPr>
              <a:t> I</a:t>
            </a:r>
            <a:r>
              <a:rPr lang="en-US" sz="2199" spc="43">
                <a:solidFill>
                  <a:srgbClr val="FFFFFF"/>
                </a:solidFill>
                <a:latin typeface="Now"/>
                <a:ea typeface="Now"/>
                <a:cs typeface="Now"/>
                <a:sym typeface="Now"/>
              </a:rPr>
              <a:t>mplementasikan model machine learning hasil analisis (seperti Random Forest atau Gradient Boosting) ke dalam sistem penilaian kredit Home Credit untuk membantu mengidentifikasi calon nasabah dengan risiko gagal bayar tinggi sejak awal proses pengajuan.</a:t>
            </a:r>
          </a:p>
          <a:p>
            <a:pPr algn="just" marL="474979" indent="-237490" lvl="1">
              <a:lnSpc>
                <a:spcPts val="3167"/>
              </a:lnSpc>
              <a:buAutoNum type="arabicPeriod" startAt="1"/>
            </a:pPr>
            <a:r>
              <a:rPr lang="en-US" sz="2199" spc="43">
                <a:solidFill>
                  <a:srgbClr val="FFFFFF"/>
                </a:solidFill>
                <a:latin typeface="Now"/>
                <a:ea typeface="Now"/>
                <a:cs typeface="Now"/>
                <a:sym typeface="Now"/>
              </a:rPr>
              <a:t> Gunakan hasil model untuk membuat segmentasi risiko nasabah. Misalnya dengan Risiko tinggi: diberikan batas pinjaman lebih kecil atau bunga lebih tinggi, dan risiko rendah: dapat menerima penawaran pinjaman dengan tenor lebih panjang atau bunga lebih rendah.</a:t>
            </a:r>
          </a:p>
          <a:p>
            <a:pPr algn="just" marL="474979" indent="-237490" lvl="1">
              <a:lnSpc>
                <a:spcPts val="3167"/>
              </a:lnSpc>
              <a:buAutoNum type="arabicPeriod" startAt="1"/>
            </a:pPr>
            <a:r>
              <a:rPr lang="en-US" sz="2199" spc="43">
                <a:solidFill>
                  <a:srgbClr val="FFFFFF"/>
                </a:solidFill>
                <a:latin typeface="Now"/>
                <a:ea typeface="Now"/>
                <a:cs typeface="Now"/>
                <a:sym typeface="Now"/>
              </a:rPr>
              <a:t> Model dapat dimanfaatkan untuk pemantauan berkelanjutan, dengan memberikan peringatan dini terhadap nasabah yang menunjukkan potensi keterlambatan pembayaran, sehingga tim penagihan dapat mengambil tindakan preventif lebih cepat.</a:t>
            </a:r>
          </a:p>
          <a:p>
            <a:pPr algn="just" marL="474979" indent="-237490" lvl="1">
              <a:lnSpc>
                <a:spcPts val="3167"/>
              </a:lnSpc>
              <a:buAutoNum type="arabicPeriod" startAt="1"/>
            </a:pPr>
            <a:r>
              <a:rPr lang="en-US" sz="2199" spc="43">
                <a:solidFill>
                  <a:srgbClr val="FFFFFF"/>
                </a:solidFill>
                <a:latin typeface="Now"/>
                <a:ea typeface="Now"/>
                <a:cs typeface="Now"/>
                <a:sym typeface="Now"/>
              </a:rPr>
              <a:t> Berdasarkan hasil visualisasi, profesi seperti buruh dan sopir memiliki tingkat gagal bayar lebih tinggi. Perusahaan dapat melakukan penyesuaian kebijakan pinjaman untuk kategori pekerjaan tersebut serta memberikan edukasi finansial tambahan atau pendampingan manajemen keuangan bagi kelompok ini.</a:t>
            </a:r>
          </a:p>
        </p:txBody>
      </p:sp>
      <p:sp>
        <p:nvSpPr>
          <p:cNvPr name="TextBox 3" id="3"/>
          <p:cNvSpPr txBox="true"/>
          <p:nvPr/>
        </p:nvSpPr>
        <p:spPr>
          <a:xfrm rot="0">
            <a:off x="1607021" y="383613"/>
            <a:ext cx="10035648" cy="856996"/>
          </a:xfrm>
          <a:prstGeom prst="rect">
            <a:avLst/>
          </a:prstGeom>
        </p:spPr>
        <p:txBody>
          <a:bodyPr anchor="t" rtlCol="false" tIns="0" lIns="0" bIns="0" rIns="0">
            <a:spAutoFit/>
          </a:bodyPr>
          <a:lstStyle/>
          <a:p>
            <a:pPr algn="l">
              <a:lnSpc>
                <a:spcPts val="6272"/>
              </a:lnSpc>
            </a:pPr>
            <a:r>
              <a:rPr lang="en-US" b="true" sz="5600" spc="-140">
                <a:solidFill>
                  <a:srgbClr val="99FFCE"/>
                </a:solidFill>
                <a:latin typeface="Poppins Bold"/>
                <a:ea typeface="Poppins Bold"/>
                <a:cs typeface="Poppins Bold"/>
                <a:sym typeface="Poppins Bold"/>
              </a:rPr>
              <a:t>Business Recommendation</a:t>
            </a:r>
          </a:p>
        </p:txBody>
      </p:sp>
      <p:sp>
        <p:nvSpPr>
          <p:cNvPr name="Freeform 4" id="4"/>
          <p:cNvSpPr/>
          <p:nvPr/>
        </p:nvSpPr>
        <p:spPr>
          <a:xfrm flipH="true" flipV="false" rot="-5400000">
            <a:off x="8415032" y="2398285"/>
            <a:ext cx="12667801" cy="7078134"/>
          </a:xfrm>
          <a:custGeom>
            <a:avLst/>
            <a:gdLst/>
            <a:ahLst/>
            <a:cxnLst/>
            <a:rect r="r" b="b" t="t" l="l"/>
            <a:pathLst>
              <a:path h="7078134" w="12667801">
                <a:moveTo>
                  <a:pt x="12667802" y="0"/>
                </a:moveTo>
                <a:lnTo>
                  <a:pt x="0" y="0"/>
                </a:lnTo>
                <a:lnTo>
                  <a:pt x="0" y="7078134"/>
                </a:lnTo>
                <a:lnTo>
                  <a:pt x="12667802" y="7078134"/>
                </a:lnTo>
                <a:lnTo>
                  <a:pt x="12667802" y="0"/>
                </a:lnTo>
                <a:close/>
              </a:path>
            </a:pathLst>
          </a:custGeom>
          <a:blipFill>
            <a:blip r:embed="rId2"/>
            <a:stretch>
              <a:fillRect l="0" t="0" r="0" b="0"/>
            </a:stretch>
          </a:blipFill>
        </p:spPr>
      </p:sp>
      <p:grpSp>
        <p:nvGrpSpPr>
          <p:cNvPr name="Group 5" id="5"/>
          <p:cNvGrpSpPr/>
          <p:nvPr/>
        </p:nvGrpSpPr>
        <p:grpSpPr>
          <a:xfrm rot="0">
            <a:off x="11209866" y="649150"/>
            <a:ext cx="7382618" cy="7293758"/>
            <a:chOff x="0" y="0"/>
            <a:chExt cx="707010" cy="698500"/>
          </a:xfrm>
        </p:grpSpPr>
        <p:sp>
          <p:nvSpPr>
            <p:cNvPr name="Freeform 6" id="6"/>
            <p:cNvSpPr/>
            <p:nvPr/>
          </p:nvSpPr>
          <p:spPr>
            <a:xfrm flipH="false" flipV="false" rot="0">
              <a:off x="0" y="0"/>
              <a:ext cx="707010" cy="698500"/>
            </a:xfrm>
            <a:custGeom>
              <a:avLst/>
              <a:gdLst/>
              <a:ahLst/>
              <a:cxnLst/>
              <a:rect r="r" b="b" t="t" l="l"/>
              <a:pathLst>
                <a:path h="698500" w="707010">
                  <a:moveTo>
                    <a:pt x="707010" y="349250"/>
                  </a:moveTo>
                  <a:lnTo>
                    <a:pt x="503810" y="698500"/>
                  </a:lnTo>
                  <a:lnTo>
                    <a:pt x="203200" y="698500"/>
                  </a:lnTo>
                  <a:lnTo>
                    <a:pt x="0" y="349250"/>
                  </a:lnTo>
                  <a:lnTo>
                    <a:pt x="203200" y="0"/>
                  </a:lnTo>
                  <a:lnTo>
                    <a:pt x="503810" y="0"/>
                  </a:lnTo>
                  <a:lnTo>
                    <a:pt x="707010" y="349250"/>
                  </a:lnTo>
                  <a:close/>
                </a:path>
              </a:pathLst>
            </a:custGeom>
            <a:blipFill>
              <a:blip r:embed="rId3"/>
              <a:stretch>
                <a:fillRect l="-24004" t="0" r="-24004" b="0"/>
              </a:stretch>
            </a:blipFill>
            <a:ln w="161925" cap="sq">
              <a:solidFill>
                <a:srgbClr val="042EA2"/>
              </a:solidFill>
              <a:prstDash val="solid"/>
              <a:miter/>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DAG220H1cyY</dc:identifier>
  <dcterms:modified xsi:type="dcterms:W3CDTF">2011-08-01T06:04:30Z</dcterms:modified>
  <cp:revision>1</cp:revision>
  <dc:title>Blue and White Modern Data Analyst Presentation</dc:title>
</cp:coreProperties>
</file>